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3"/>
    <p:sldMasterId id="2147483652" r:id="rId4"/>
    <p:sldMasterId id="2147483654" r:id="rId5"/>
    <p:sldMasterId id="2147483655" r:id="rId6"/>
    <p:sldMasterId id="2147483657" r:id="rId7"/>
    <p:sldMasterId id="2147483659" r:id="rId8"/>
    <p:sldMasterId id="2147483661" r:id="rId9"/>
    <p:sldMasterId id="2147483663" r:id="rId10"/>
    <p:sldMasterId id="2147483665" r:id="rId11"/>
    <p:sldMasterId id="2147483667" r:id="rId12"/>
    <p:sldMasterId id="2147483669" r:id="rId13"/>
  </p:sldMasterIdLst>
  <p:notesMasterIdLst>
    <p:notesMasterId r:id="rId15"/>
  </p:notesMasterIdLst>
  <p:sldIdLst>
    <p:sldId id="256" r:id="rId14"/>
    <p:sldId id="257" r:id="rId16"/>
    <p:sldId id="258" r:id="rId17"/>
    <p:sldId id="259" r:id="rId18"/>
    <p:sldId id="260" r:id="rId19"/>
    <p:sldId id="261" r:id="rId20"/>
    <p:sldId id="262" r:id="rId21"/>
    <p:sldId id="263" r:id="rId22"/>
    <p:sldId id="264" r:id="rId23"/>
    <p:sldId id="266" r:id="rId24"/>
    <p:sldId id="267" r:id="rId25"/>
    <p:sldId id="268" r:id="rId26"/>
    <p:sldId id="269" r:id="rId27"/>
    <p:sldId id="270" r:id="rId28"/>
    <p:sldId id="271" r:id="rId29"/>
    <p:sldId id="272" r:id="rId30"/>
    <p:sldId id="305" r:id="rId31"/>
    <p:sldId id="273" r:id="rId32"/>
    <p:sldId id="274" r:id="rId33"/>
    <p:sldId id="275" r:id="rId34"/>
    <p:sldId id="276" r:id="rId35"/>
    <p:sldId id="306" r:id="rId36"/>
    <p:sldId id="278" r:id="rId37"/>
    <p:sldId id="279" r:id="rId38"/>
    <p:sldId id="309" r:id="rId39"/>
    <p:sldId id="280" r:id="rId40"/>
    <p:sldId id="281" r:id="rId41"/>
    <p:sldId id="282" r:id="rId42"/>
    <p:sldId id="340" r:id="rId43"/>
    <p:sldId id="339"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Lst>
  <p:sldSz cx="9144000" cy="6858000" type="screen4x3"/>
  <p:notesSz cx="6858000" cy="9144000"/>
  <p:embeddedFontLst>
    <p:embeddedFont>
      <p:font typeface="Constantia" panose="02030602050306030303"/>
      <p:regular r:id="rId70"/>
    </p:embeddedFont>
    <p:embeddedFont>
      <p:font typeface="Calibri" panose="020F0502020204030204"/>
      <p:regular r:id="rId71"/>
    </p:embeddedFont>
    <p:embeddedFont>
      <p:font typeface="Roboto" panose="02000000000000000000"/>
      <p:regular r:id="rId72"/>
      <p:bold r:id="rId73"/>
      <p:italic r:id="rId74"/>
      <p:boldItalic r:id="rId75"/>
    </p:embeddedFont>
    <p:embeddedFont>
      <p:font typeface="Verdana" panose="020B0604030504040204"/>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E5F872A-B705-4D15-AD6C-F4E38E8B1392}"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666" y="1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6" Type="http://schemas.openxmlformats.org/officeDocument/2006/relationships/font" Target="fonts/font7.fntdata"/><Relationship Id="rId75" Type="http://schemas.openxmlformats.org/officeDocument/2006/relationships/font" Target="fonts/font6.fntdata"/><Relationship Id="rId74" Type="http://schemas.openxmlformats.org/officeDocument/2006/relationships/font" Target="fonts/font5.fntdata"/><Relationship Id="rId73" Type="http://schemas.openxmlformats.org/officeDocument/2006/relationships/font" Target="fonts/font4.fntdata"/><Relationship Id="rId72" Type="http://schemas.openxmlformats.org/officeDocument/2006/relationships/font" Target="fonts/font3.fntdata"/><Relationship Id="rId71" Type="http://schemas.openxmlformats.org/officeDocument/2006/relationships/font" Target="fonts/font2.fntdata"/><Relationship Id="rId70" Type="http://schemas.openxmlformats.org/officeDocument/2006/relationships/font" Target="fonts/font1.fntdata"/><Relationship Id="rId7" Type="http://schemas.openxmlformats.org/officeDocument/2006/relationships/slideMaster" Target="slideMasters/slideMaster6.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52.xml"/><Relationship Id="rId65" Type="http://schemas.openxmlformats.org/officeDocument/2006/relationships/slide" Target="slides/slide51.xml"/><Relationship Id="rId64" Type="http://schemas.openxmlformats.org/officeDocument/2006/relationships/slide" Target="slides/slide50.xml"/><Relationship Id="rId63" Type="http://schemas.openxmlformats.org/officeDocument/2006/relationships/slide" Target="slides/slide49.xml"/><Relationship Id="rId62" Type="http://schemas.openxmlformats.org/officeDocument/2006/relationships/slide" Target="slides/slide48.xml"/><Relationship Id="rId61" Type="http://schemas.openxmlformats.org/officeDocument/2006/relationships/slide" Target="slides/slide47.xml"/><Relationship Id="rId60" Type="http://schemas.openxmlformats.org/officeDocument/2006/relationships/slide" Target="slides/slide46.xml"/><Relationship Id="rId6" Type="http://schemas.openxmlformats.org/officeDocument/2006/relationships/slideMaster" Target="slideMasters/slideMaster5.xml"/><Relationship Id="rId59" Type="http://schemas.openxmlformats.org/officeDocument/2006/relationships/slide" Target="slides/slide45.xml"/><Relationship Id="rId58" Type="http://schemas.openxmlformats.org/officeDocument/2006/relationships/slide" Target="slides/slide44.xml"/><Relationship Id="rId57" Type="http://schemas.openxmlformats.org/officeDocument/2006/relationships/slide" Target="slides/slide43.xml"/><Relationship Id="rId56" Type="http://schemas.openxmlformats.org/officeDocument/2006/relationships/slide" Target="slides/slide42.xml"/><Relationship Id="rId55" Type="http://schemas.openxmlformats.org/officeDocument/2006/relationships/slide" Target="slides/slide41.xml"/><Relationship Id="rId54" Type="http://schemas.openxmlformats.org/officeDocument/2006/relationships/slide" Target="slides/slide40.xml"/><Relationship Id="rId53" Type="http://schemas.openxmlformats.org/officeDocument/2006/relationships/slide" Target="slides/slide39.xml"/><Relationship Id="rId52" Type="http://schemas.openxmlformats.org/officeDocument/2006/relationships/slide" Target="slides/slide38.xml"/><Relationship Id="rId51" Type="http://schemas.openxmlformats.org/officeDocument/2006/relationships/slide" Target="slides/slide37.xml"/><Relationship Id="rId50" Type="http://schemas.openxmlformats.org/officeDocument/2006/relationships/slide" Target="slides/slide36.xml"/><Relationship Id="rId5" Type="http://schemas.openxmlformats.org/officeDocument/2006/relationships/slideMaster" Target="slideMasters/slideMaster4.xml"/><Relationship Id="rId49" Type="http://schemas.openxmlformats.org/officeDocument/2006/relationships/slide" Target="slides/slide35.xml"/><Relationship Id="rId48" Type="http://schemas.openxmlformats.org/officeDocument/2006/relationships/slide" Target="slides/slide34.xml"/><Relationship Id="rId47" Type="http://schemas.openxmlformats.org/officeDocument/2006/relationships/slide" Target="slides/slide33.xml"/><Relationship Id="rId46" Type="http://schemas.openxmlformats.org/officeDocument/2006/relationships/slide" Target="slides/slide32.xml"/><Relationship Id="rId45" Type="http://schemas.openxmlformats.org/officeDocument/2006/relationships/slide" Target="slides/slide31.xml"/><Relationship Id="rId44" Type="http://schemas.openxmlformats.org/officeDocument/2006/relationships/slide" Target="slides/slide30.xml"/><Relationship Id="rId43" Type="http://schemas.openxmlformats.org/officeDocument/2006/relationships/slide" Target="slides/slide29.xml"/><Relationship Id="rId42" Type="http://schemas.openxmlformats.org/officeDocument/2006/relationships/slide" Target="slides/slide28.xml"/><Relationship Id="rId41" Type="http://schemas.openxmlformats.org/officeDocument/2006/relationships/slide" Target="slides/slide27.xml"/><Relationship Id="rId40" Type="http://schemas.openxmlformats.org/officeDocument/2006/relationships/slide" Target="slides/slide26.xml"/><Relationship Id="rId4" Type="http://schemas.openxmlformats.org/officeDocument/2006/relationships/slideMaster" Target="slideMasters/slideMaster3.xml"/><Relationship Id="rId39" Type="http://schemas.openxmlformats.org/officeDocument/2006/relationships/slide" Target="slides/slide25.xml"/><Relationship Id="rId38" Type="http://schemas.openxmlformats.org/officeDocument/2006/relationships/slide" Target="slides/slide24.xml"/><Relationship Id="rId37" Type="http://schemas.openxmlformats.org/officeDocument/2006/relationships/slide" Target="slides/slide23.xml"/><Relationship Id="rId36" Type="http://schemas.openxmlformats.org/officeDocument/2006/relationships/slide" Target="slides/slide22.xml"/><Relationship Id="rId35" Type="http://schemas.openxmlformats.org/officeDocument/2006/relationships/slide" Target="slides/slide21.xml"/><Relationship Id="rId34" Type="http://schemas.openxmlformats.org/officeDocument/2006/relationships/slide" Target="slides/slide20.xml"/><Relationship Id="rId33" Type="http://schemas.openxmlformats.org/officeDocument/2006/relationships/slide" Target="slides/slide19.xml"/><Relationship Id="rId32" Type="http://schemas.openxmlformats.org/officeDocument/2006/relationships/slide" Target="slides/slide18.xml"/><Relationship Id="rId31" Type="http://schemas.openxmlformats.org/officeDocument/2006/relationships/slide" Target="slides/slide17.xml"/><Relationship Id="rId30" Type="http://schemas.openxmlformats.org/officeDocument/2006/relationships/slide" Target="slides/slide16.xml"/><Relationship Id="rId3" Type="http://schemas.openxmlformats.org/officeDocument/2006/relationships/slideMaster" Target="slideMasters/slideMaster2.xml"/><Relationship Id="rId29" Type="http://schemas.openxmlformats.org/officeDocument/2006/relationships/slide" Target="slides/slide15.xml"/><Relationship Id="rId28" Type="http://schemas.openxmlformats.org/officeDocument/2006/relationships/slide" Target="slides/slide14.xml"/><Relationship Id="rId27" Type="http://schemas.openxmlformats.org/officeDocument/2006/relationships/slide" Target="slides/slide13.xml"/><Relationship Id="rId26" Type="http://schemas.openxmlformats.org/officeDocument/2006/relationships/slide" Target="slides/slide12.xml"/><Relationship Id="rId25" Type="http://schemas.openxmlformats.org/officeDocument/2006/relationships/slide" Target="slides/slide11.xml"/><Relationship Id="rId24" Type="http://schemas.openxmlformats.org/officeDocument/2006/relationships/slide" Target="slides/slide10.xml"/><Relationship Id="rId23" Type="http://schemas.openxmlformats.org/officeDocument/2006/relationships/slide" Target="slides/slide9.xml"/><Relationship Id="rId22" Type="http://schemas.openxmlformats.org/officeDocument/2006/relationships/slide" Target="slides/slide8.xml"/><Relationship Id="rId21" Type="http://schemas.openxmlformats.org/officeDocument/2006/relationships/slide" Target="slides/slide7.xml"/><Relationship Id="rId20" Type="http://schemas.openxmlformats.org/officeDocument/2006/relationships/slide" Target="slides/slide6.xml"/><Relationship Id="rId2" Type="http://schemas.openxmlformats.org/officeDocument/2006/relationships/theme" Target="theme/theme1.xml"/><Relationship Id="rId19" Type="http://schemas.openxmlformats.org/officeDocument/2006/relationships/slide" Target="slides/slide5.xml"/><Relationship Id="rId18" Type="http://schemas.openxmlformats.org/officeDocument/2006/relationships/slide" Target="slides/slide4.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notesMaster" Target="notesMasters/notesMaster1.xml"/><Relationship Id="rId14" Type="http://schemas.openxmlformats.org/officeDocument/2006/relationships/slide" Target="slides/slide1.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3.wmf"/><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9pPr>
          </a:lstStyle>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9pPr>
          </a:lstStyle>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rgbClr val="000000"/>
                </a:solidFill>
                <a:latin typeface="Constantia" panose="02030602050306030303"/>
                <a:ea typeface="Constantia" panose="02030602050306030303"/>
                <a:cs typeface="Constantia" panose="02030602050306030303"/>
                <a:sym typeface="Constantia" panose="02030602050306030303"/>
              </a:defRPr>
            </a:lvl9pPr>
          </a:lstStyle>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1" name="Google Shape;15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
        <p:cNvGrpSpPr/>
        <p:nvPr/>
      </p:nvGrpSpPr>
      <p:grpSpPr>
        <a:xfrm>
          <a:off x="0" y="0"/>
          <a:ext cx="0" cy="0"/>
          <a:chOff x="0" y="0"/>
          <a:chExt cx="0" cy="0"/>
        </a:xfrm>
      </p:grpSpPr>
      <p:sp>
        <p:nvSpPr>
          <p:cNvPr id="211" name="Google Shape;21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2" name="Google Shape;21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9"/>
        <p:cNvGrpSpPr/>
        <p:nvPr/>
      </p:nvGrpSpPr>
      <p:grpSpPr>
        <a:xfrm>
          <a:off x="0" y="0"/>
          <a:ext cx="0" cy="0"/>
          <a:chOff x="0" y="0"/>
          <a:chExt cx="0" cy="0"/>
        </a:xfrm>
      </p:grpSpPr>
      <p:sp>
        <p:nvSpPr>
          <p:cNvPr id="230" name="Google Shape;23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1" name="Google Shape;23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6" name="Google Shape;25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1"/>
        <p:cNvGrpSpPr/>
        <p:nvPr/>
      </p:nvGrpSpPr>
      <p:grpSpPr>
        <a:xfrm>
          <a:off x="0" y="0"/>
          <a:ext cx="0" cy="0"/>
          <a:chOff x="0" y="0"/>
          <a:chExt cx="0" cy="0"/>
        </a:xfrm>
      </p:grpSpPr>
      <p:sp>
        <p:nvSpPr>
          <p:cNvPr id="292" name="Google Shape;29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3" name="Google Shape;29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9"/>
        <p:cNvGrpSpPr/>
        <p:nvPr/>
      </p:nvGrpSpPr>
      <p:grpSpPr>
        <a:xfrm>
          <a:off x="0" y="0"/>
          <a:ext cx="0" cy="0"/>
          <a:chOff x="0" y="0"/>
          <a:chExt cx="0" cy="0"/>
        </a:xfrm>
      </p:grpSpPr>
      <p:sp>
        <p:nvSpPr>
          <p:cNvPr id="330" name="Google Shape;33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1" name="Google Shape;33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
        <p:cNvGrpSpPr/>
        <p:nvPr/>
      </p:nvGrpSpPr>
      <p:grpSpPr>
        <a:xfrm>
          <a:off x="0" y="0"/>
          <a:ext cx="0" cy="0"/>
          <a:chOff x="0" y="0"/>
          <a:chExt cx="0" cy="0"/>
        </a:xfrm>
      </p:grpSpPr>
      <p:sp>
        <p:nvSpPr>
          <p:cNvPr id="364" name="Google Shape;36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5" name="Google Shape;36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
        <p:cNvGrpSpPr/>
        <p:nvPr/>
      </p:nvGrpSpPr>
      <p:grpSpPr>
        <a:xfrm>
          <a:off x="0" y="0"/>
          <a:ext cx="0" cy="0"/>
          <a:chOff x="0" y="0"/>
          <a:chExt cx="0" cy="0"/>
        </a:xfrm>
      </p:grpSpPr>
      <p:sp>
        <p:nvSpPr>
          <p:cNvPr id="364" name="Google Shape;36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5" name="Google Shape;36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4"/>
        <p:cNvGrpSpPr/>
        <p:nvPr/>
      </p:nvGrpSpPr>
      <p:grpSpPr>
        <a:xfrm>
          <a:off x="0" y="0"/>
          <a:ext cx="0" cy="0"/>
          <a:chOff x="0" y="0"/>
          <a:chExt cx="0" cy="0"/>
        </a:xfrm>
      </p:grpSpPr>
      <p:sp>
        <p:nvSpPr>
          <p:cNvPr id="375" name="Google Shape;37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6" name="Google Shape;37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5"/>
        <p:cNvGrpSpPr/>
        <p:nvPr/>
      </p:nvGrpSpPr>
      <p:grpSpPr>
        <a:xfrm>
          <a:off x="0" y="0"/>
          <a:ext cx="0" cy="0"/>
          <a:chOff x="0" y="0"/>
          <a:chExt cx="0" cy="0"/>
        </a:xfrm>
      </p:grpSpPr>
      <p:sp>
        <p:nvSpPr>
          <p:cNvPr id="386" name="Google Shape;38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7" name="Google Shape;38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 name="Google Shape;15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4" name="Google Shape;39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9"/>
        <p:cNvGrpSpPr/>
        <p:nvPr/>
      </p:nvGrpSpPr>
      <p:grpSpPr>
        <a:xfrm>
          <a:off x="0" y="0"/>
          <a:ext cx="0" cy="0"/>
          <a:chOff x="0" y="0"/>
          <a:chExt cx="0" cy="0"/>
        </a:xfrm>
      </p:grpSpPr>
      <p:sp>
        <p:nvSpPr>
          <p:cNvPr id="400" name="Google Shape;4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1" name="Google Shape;4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9"/>
        <p:cNvGrpSpPr/>
        <p:nvPr/>
      </p:nvGrpSpPr>
      <p:grpSpPr>
        <a:xfrm>
          <a:off x="0" y="0"/>
          <a:ext cx="0" cy="0"/>
          <a:chOff x="0" y="0"/>
          <a:chExt cx="0" cy="0"/>
        </a:xfrm>
      </p:grpSpPr>
      <p:sp>
        <p:nvSpPr>
          <p:cNvPr id="400" name="Google Shape;4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1" name="Google Shape;4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7"/>
        <p:cNvGrpSpPr/>
        <p:nvPr/>
      </p:nvGrpSpPr>
      <p:grpSpPr>
        <a:xfrm>
          <a:off x="0" y="0"/>
          <a:ext cx="0" cy="0"/>
          <a:chOff x="0" y="0"/>
          <a:chExt cx="0" cy="0"/>
        </a:xfrm>
      </p:grpSpPr>
      <p:sp>
        <p:nvSpPr>
          <p:cNvPr id="488" name="Google Shape;48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9" name="Google Shape;48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6"/>
        <p:cNvGrpSpPr/>
        <p:nvPr/>
      </p:nvGrpSpPr>
      <p:grpSpPr>
        <a:xfrm>
          <a:off x="0" y="0"/>
          <a:ext cx="0" cy="0"/>
          <a:chOff x="0" y="0"/>
          <a:chExt cx="0" cy="0"/>
        </a:xfrm>
      </p:grpSpPr>
      <p:sp>
        <p:nvSpPr>
          <p:cNvPr id="527" name="Google Shape;52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8" name="Google Shape;52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0"/>
        <p:cNvGrpSpPr/>
        <p:nvPr/>
      </p:nvGrpSpPr>
      <p:grpSpPr>
        <a:xfrm>
          <a:off x="0" y="0"/>
          <a:ext cx="0" cy="0"/>
          <a:chOff x="0" y="0"/>
          <a:chExt cx="0" cy="0"/>
        </a:xfrm>
      </p:grpSpPr>
      <p:sp>
        <p:nvSpPr>
          <p:cNvPr id="551" name="Google Shape;551;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2" name="Google Shape;55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0"/>
        <p:cNvGrpSpPr/>
        <p:nvPr/>
      </p:nvGrpSpPr>
      <p:grpSpPr>
        <a:xfrm>
          <a:off x="0" y="0"/>
          <a:ext cx="0" cy="0"/>
          <a:chOff x="0" y="0"/>
          <a:chExt cx="0" cy="0"/>
        </a:xfrm>
      </p:grpSpPr>
      <p:sp>
        <p:nvSpPr>
          <p:cNvPr id="551" name="Google Shape;551;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2" name="Google Shape;55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8"/>
        <p:cNvGrpSpPr/>
        <p:nvPr/>
      </p:nvGrpSpPr>
      <p:grpSpPr>
        <a:xfrm>
          <a:off x="0" y="0"/>
          <a:ext cx="0" cy="0"/>
          <a:chOff x="0" y="0"/>
          <a:chExt cx="0" cy="0"/>
        </a:xfrm>
      </p:grpSpPr>
      <p:sp>
        <p:nvSpPr>
          <p:cNvPr id="599" name="Google Shape;59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0" name="Google Shape;60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6"/>
        <p:cNvGrpSpPr/>
        <p:nvPr/>
      </p:nvGrpSpPr>
      <p:grpSpPr>
        <a:xfrm>
          <a:off x="0" y="0"/>
          <a:ext cx="0" cy="0"/>
          <a:chOff x="0" y="0"/>
          <a:chExt cx="0" cy="0"/>
        </a:xfrm>
      </p:grpSpPr>
      <p:sp>
        <p:nvSpPr>
          <p:cNvPr id="627" name="Google Shape;62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8" name="Google Shape;62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3"/>
        <p:cNvGrpSpPr/>
        <p:nvPr/>
      </p:nvGrpSpPr>
      <p:grpSpPr>
        <a:xfrm>
          <a:off x="0" y="0"/>
          <a:ext cx="0" cy="0"/>
          <a:chOff x="0" y="0"/>
          <a:chExt cx="0" cy="0"/>
        </a:xfrm>
      </p:grpSpPr>
      <p:sp>
        <p:nvSpPr>
          <p:cNvPr id="634" name="Google Shape;634;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5" name="Google Shape;63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3" name="Google Shape;16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9"/>
        <p:cNvGrpSpPr/>
        <p:nvPr/>
      </p:nvGrpSpPr>
      <p:grpSpPr>
        <a:xfrm>
          <a:off x="0" y="0"/>
          <a:ext cx="0" cy="0"/>
          <a:chOff x="0" y="0"/>
          <a:chExt cx="0" cy="0"/>
        </a:xfrm>
      </p:grpSpPr>
      <p:sp>
        <p:nvSpPr>
          <p:cNvPr id="640" name="Google Shape;640;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1" name="Google Shape;64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5"/>
        <p:cNvGrpSpPr/>
        <p:nvPr/>
      </p:nvGrpSpPr>
      <p:grpSpPr>
        <a:xfrm>
          <a:off x="0" y="0"/>
          <a:ext cx="0" cy="0"/>
          <a:chOff x="0" y="0"/>
          <a:chExt cx="0" cy="0"/>
        </a:xfrm>
      </p:grpSpPr>
      <p:sp>
        <p:nvSpPr>
          <p:cNvPr id="646" name="Google Shape;64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7" name="Google Shape;64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2"/>
        <p:cNvGrpSpPr/>
        <p:nvPr/>
      </p:nvGrpSpPr>
      <p:grpSpPr>
        <a:xfrm>
          <a:off x="0" y="0"/>
          <a:ext cx="0" cy="0"/>
          <a:chOff x="0" y="0"/>
          <a:chExt cx="0" cy="0"/>
        </a:xfrm>
      </p:grpSpPr>
      <p:sp>
        <p:nvSpPr>
          <p:cNvPr id="653" name="Google Shape;653;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54" name="Google Shape;65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9"/>
        <p:cNvGrpSpPr/>
        <p:nvPr/>
      </p:nvGrpSpPr>
      <p:grpSpPr>
        <a:xfrm>
          <a:off x="0" y="0"/>
          <a:ext cx="0" cy="0"/>
          <a:chOff x="0" y="0"/>
          <a:chExt cx="0" cy="0"/>
        </a:xfrm>
      </p:grpSpPr>
      <p:sp>
        <p:nvSpPr>
          <p:cNvPr id="660" name="Google Shape;660;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61" name="Google Shape;66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6"/>
        <p:cNvGrpSpPr/>
        <p:nvPr/>
      </p:nvGrpSpPr>
      <p:grpSpPr>
        <a:xfrm>
          <a:off x="0" y="0"/>
          <a:ext cx="0" cy="0"/>
          <a:chOff x="0" y="0"/>
          <a:chExt cx="0" cy="0"/>
        </a:xfrm>
      </p:grpSpPr>
      <p:sp>
        <p:nvSpPr>
          <p:cNvPr id="667" name="Google Shape;667;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68" name="Google Shape;66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4"/>
        <p:cNvGrpSpPr/>
        <p:nvPr/>
      </p:nvGrpSpPr>
      <p:grpSpPr>
        <a:xfrm>
          <a:off x="0" y="0"/>
          <a:ext cx="0" cy="0"/>
          <a:chOff x="0" y="0"/>
          <a:chExt cx="0" cy="0"/>
        </a:xfrm>
      </p:grpSpPr>
      <p:sp>
        <p:nvSpPr>
          <p:cNvPr id="675" name="Google Shape;675;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76" name="Google Shape;67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3"/>
        <p:cNvGrpSpPr/>
        <p:nvPr/>
      </p:nvGrpSpPr>
      <p:grpSpPr>
        <a:xfrm>
          <a:off x="0" y="0"/>
          <a:ext cx="0" cy="0"/>
          <a:chOff x="0" y="0"/>
          <a:chExt cx="0" cy="0"/>
        </a:xfrm>
      </p:grpSpPr>
      <p:sp>
        <p:nvSpPr>
          <p:cNvPr id="684" name="Google Shape;684;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85" name="Google Shape;68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0"/>
        <p:cNvGrpSpPr/>
        <p:nvPr/>
      </p:nvGrpSpPr>
      <p:grpSpPr>
        <a:xfrm>
          <a:off x="0" y="0"/>
          <a:ext cx="0" cy="0"/>
          <a:chOff x="0" y="0"/>
          <a:chExt cx="0" cy="0"/>
        </a:xfrm>
      </p:grpSpPr>
      <p:sp>
        <p:nvSpPr>
          <p:cNvPr id="691" name="Google Shape;691;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2" name="Google Shape;69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9"/>
        <p:cNvGrpSpPr/>
        <p:nvPr/>
      </p:nvGrpSpPr>
      <p:grpSpPr>
        <a:xfrm>
          <a:off x="0" y="0"/>
          <a:ext cx="0" cy="0"/>
          <a:chOff x="0" y="0"/>
          <a:chExt cx="0" cy="0"/>
        </a:xfrm>
      </p:grpSpPr>
      <p:sp>
        <p:nvSpPr>
          <p:cNvPr id="700" name="Google Shape;70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01" name="Google Shape;701;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7"/>
        <p:cNvGrpSpPr/>
        <p:nvPr/>
      </p:nvGrpSpPr>
      <p:grpSpPr>
        <a:xfrm>
          <a:off x="0" y="0"/>
          <a:ext cx="0" cy="0"/>
          <a:chOff x="0" y="0"/>
          <a:chExt cx="0" cy="0"/>
        </a:xfrm>
      </p:grpSpPr>
      <p:sp>
        <p:nvSpPr>
          <p:cNvPr id="708" name="Google Shape;708;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09" name="Google Shape;70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0" name="Google Shape;17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3"/>
        <p:cNvGrpSpPr/>
        <p:nvPr/>
      </p:nvGrpSpPr>
      <p:grpSpPr>
        <a:xfrm>
          <a:off x="0" y="0"/>
          <a:ext cx="0" cy="0"/>
          <a:chOff x="0" y="0"/>
          <a:chExt cx="0" cy="0"/>
        </a:xfrm>
      </p:grpSpPr>
      <p:sp>
        <p:nvSpPr>
          <p:cNvPr id="714" name="Google Shape;714;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15" name="Google Shape;71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9"/>
        <p:cNvGrpSpPr/>
        <p:nvPr/>
      </p:nvGrpSpPr>
      <p:grpSpPr>
        <a:xfrm>
          <a:off x="0" y="0"/>
          <a:ext cx="0" cy="0"/>
          <a:chOff x="0" y="0"/>
          <a:chExt cx="0" cy="0"/>
        </a:xfrm>
      </p:grpSpPr>
      <p:sp>
        <p:nvSpPr>
          <p:cNvPr id="720" name="Google Shape;720;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1" name="Google Shape;72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6"/>
        <p:cNvGrpSpPr/>
        <p:nvPr/>
      </p:nvGrpSpPr>
      <p:grpSpPr>
        <a:xfrm>
          <a:off x="0" y="0"/>
          <a:ext cx="0" cy="0"/>
          <a:chOff x="0" y="0"/>
          <a:chExt cx="0" cy="0"/>
        </a:xfrm>
      </p:grpSpPr>
      <p:sp>
        <p:nvSpPr>
          <p:cNvPr id="727" name="Google Shape;72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8" name="Google Shape;728;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2"/>
        <p:cNvGrpSpPr/>
        <p:nvPr/>
      </p:nvGrpSpPr>
      <p:grpSpPr>
        <a:xfrm>
          <a:off x="0" y="0"/>
          <a:ext cx="0" cy="0"/>
          <a:chOff x="0" y="0"/>
          <a:chExt cx="0" cy="0"/>
        </a:xfrm>
      </p:grpSpPr>
      <p:sp>
        <p:nvSpPr>
          <p:cNvPr id="733" name="Google Shape;73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34" name="Google Shape;73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9"/>
        <p:cNvGrpSpPr/>
        <p:nvPr/>
      </p:nvGrpSpPr>
      <p:grpSpPr>
        <a:xfrm>
          <a:off x="0" y="0"/>
          <a:ext cx="0" cy="0"/>
          <a:chOff x="0" y="0"/>
          <a:chExt cx="0" cy="0"/>
        </a:xfrm>
      </p:grpSpPr>
      <p:sp>
        <p:nvSpPr>
          <p:cNvPr id="740" name="Google Shape;740;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41" name="Google Shape;74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6"/>
        <p:cNvGrpSpPr/>
        <p:nvPr/>
      </p:nvGrpSpPr>
      <p:grpSpPr>
        <a:xfrm>
          <a:off x="0" y="0"/>
          <a:ext cx="0" cy="0"/>
          <a:chOff x="0" y="0"/>
          <a:chExt cx="0" cy="0"/>
        </a:xfrm>
      </p:grpSpPr>
      <p:sp>
        <p:nvSpPr>
          <p:cNvPr id="747" name="Google Shape;747;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48" name="Google Shape;74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3"/>
        <p:cNvGrpSpPr/>
        <p:nvPr/>
      </p:nvGrpSpPr>
      <p:grpSpPr>
        <a:xfrm>
          <a:off x="0" y="0"/>
          <a:ext cx="0" cy="0"/>
          <a:chOff x="0" y="0"/>
          <a:chExt cx="0" cy="0"/>
        </a:xfrm>
      </p:grpSpPr>
      <p:sp>
        <p:nvSpPr>
          <p:cNvPr id="754" name="Google Shape;754;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55" name="Google Shape;75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4"/>
        <p:cNvGrpSpPr/>
        <p:nvPr/>
      </p:nvGrpSpPr>
      <p:grpSpPr>
        <a:xfrm>
          <a:off x="0" y="0"/>
          <a:ext cx="0" cy="0"/>
          <a:chOff x="0" y="0"/>
          <a:chExt cx="0" cy="0"/>
        </a:xfrm>
      </p:grpSpPr>
      <p:sp>
        <p:nvSpPr>
          <p:cNvPr id="765" name="Google Shape;76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66" name="Google Shape;76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2"/>
        <p:cNvGrpSpPr/>
        <p:nvPr/>
      </p:nvGrpSpPr>
      <p:grpSpPr>
        <a:xfrm>
          <a:off x="0" y="0"/>
          <a:ext cx="0" cy="0"/>
          <a:chOff x="0" y="0"/>
          <a:chExt cx="0" cy="0"/>
        </a:xfrm>
      </p:grpSpPr>
      <p:sp>
        <p:nvSpPr>
          <p:cNvPr id="773" name="Google Shape;773;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4" name="Google Shape;77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9"/>
        <p:cNvGrpSpPr/>
        <p:nvPr/>
      </p:nvGrpSpPr>
      <p:grpSpPr>
        <a:xfrm>
          <a:off x="0" y="0"/>
          <a:ext cx="0" cy="0"/>
          <a:chOff x="0" y="0"/>
          <a:chExt cx="0" cy="0"/>
        </a:xfrm>
      </p:grpSpPr>
      <p:sp>
        <p:nvSpPr>
          <p:cNvPr id="780" name="Google Shape;780;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81" name="Google Shape;78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
        <p:cNvGrpSpPr/>
        <p:nvPr/>
      </p:nvGrpSpPr>
      <p:grpSpPr>
        <a:xfrm>
          <a:off x="0" y="0"/>
          <a:ext cx="0" cy="0"/>
          <a:chOff x="0" y="0"/>
          <a:chExt cx="0" cy="0"/>
        </a:xfrm>
      </p:grpSpPr>
      <p:sp>
        <p:nvSpPr>
          <p:cNvPr id="175" name="Google Shape;17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9"/>
        <p:cNvGrpSpPr/>
        <p:nvPr/>
      </p:nvGrpSpPr>
      <p:grpSpPr>
        <a:xfrm>
          <a:off x="0" y="0"/>
          <a:ext cx="0" cy="0"/>
          <a:chOff x="0" y="0"/>
          <a:chExt cx="0" cy="0"/>
        </a:xfrm>
      </p:grpSpPr>
      <p:sp>
        <p:nvSpPr>
          <p:cNvPr id="790" name="Google Shape;790;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91" name="Google Shape;79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2" name="Google Shape;18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8" name="Google Shape;18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
        <p:cNvGrpSpPr/>
        <p:nvPr/>
      </p:nvGrpSpPr>
      <p:grpSpPr>
        <a:xfrm>
          <a:off x="0" y="0"/>
          <a:ext cx="0" cy="0"/>
          <a:chOff x="0" y="0"/>
          <a:chExt cx="0" cy="0"/>
        </a:xfrm>
      </p:grpSpPr>
      <p:sp>
        <p:nvSpPr>
          <p:cNvPr id="200" name="Google Shape;20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1" name="Google Shape;20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showMasterSp="0" matchingName="Title and Vertical Text">
  <p:cSld name="VERTICAL_TEXT">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1"/>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134" name="Google Shape;13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showMasterSp="0" matchingName="Vertical Title and Text">
  <p:cSld name="VERTICAL_TITLE_AND_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 name="Google Shape;145;p2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146" name="Google Shape;14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showMasterSp="0" matchingName="Title and Content">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9" name="Google Shape;29;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showMasterSp="0" matchingName="Title 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 name="Google Shape;57;p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showMasterSp="0" matchingName="Two Content">
  <p:cSld name="TWO_OBJECTS">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 name="Google Shape;69;p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70" name="Google Shape;70;p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showMasterSp="0" matchingName="Comparison">
  <p:cSld name="TWO_OBJECTS_WITH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2" name="Google Shape;82;p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83" name="Google Shape;83;p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84" name="Google Shape;84;p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85" name="Google Shape;85;p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86" name="Google Shape;86;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1" name="Shape 95"/>
        <p:cNvGrpSpPr/>
        <p:nvPr/>
      </p:nvGrpSpPr>
      <p:grpSpPr>
        <a:xfrm>
          <a:off x="0" y="0"/>
          <a:ext cx="0" cy="0"/>
          <a:chOff x="0" y="0"/>
          <a:chExt cx="0" cy="0"/>
        </a:xfrm>
      </p:grpSpPr>
      <p:sp>
        <p:nvSpPr>
          <p:cNvPr id="96" name="Google Shape;96;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showMasterSp="0" matchingName="Content with Caption">
  <p:cSld name="OBJECT_WITH_CAPTION_TEXT">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 name="Google Shape;107;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108" name="Google Shape;108;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109" name="Google Shape;10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showMasterSp="0" matchingName="Picture with Caption">
  <p:cSld name="PICTURE_WITH_CAPTION_TEXT">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 name="Google Shape;120;p19"/>
          <p:cNvSpPr>
            <a:spLocks noGrp="1"/>
          </p:cNvSpPr>
          <p:nvPr>
            <p:ph type="pic" idx="2"/>
          </p:nvPr>
        </p:nvSpPr>
        <p:spPr>
          <a:xfrm>
            <a:off x="1792288" y="612775"/>
            <a:ext cx="5486400" cy="4114800"/>
          </a:xfrm>
          <a:prstGeom prst="rect">
            <a:avLst/>
          </a:prstGeom>
          <a:noFill/>
          <a:ln>
            <a:noFill/>
          </a:ln>
        </p:spPr>
      </p:sp>
      <p:sp>
        <p:nvSpPr>
          <p:cNvPr id="121" name="Google Shape;121;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122" name="Google Shape;122;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1.jpeg"/><Relationship Id="rId1" Type="http://schemas.openxmlformats.org/officeDocument/2006/relationships/slideLayout" Target="../slideLayouts/slideLayout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1.jpeg"/><Relationship Id="rId1" Type="http://schemas.openxmlformats.org/officeDocument/2006/relationships/slideLayout" Target="../slideLayouts/slideLayout1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1.jpeg"/><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jpe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1.jpe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jpeg"/><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1.jpeg"/><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jpeg"/><Relationship Id="rId1" Type="http://schemas.openxmlformats.org/officeDocument/2006/relationships/slideLayout" Target="../slideLayouts/slideLayout6.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1.jpeg"/><Relationship Id="rId1" Type="http://schemas.openxmlformats.org/officeDocument/2006/relationships/slideLayout" Target="../slideLayouts/slideLayout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jpeg"/><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9"/>
        <p:cNvGrpSpPr/>
        <p:nvPr/>
      </p:nvGrpSpPr>
      <p:grpSpPr>
        <a:xfrm>
          <a:off x="0" y="0"/>
          <a:ext cx="0" cy="0"/>
          <a:chOff x="0" y="0"/>
          <a:chExt cx="0" cy="0"/>
        </a:xfrm>
      </p:grpSpPr>
      <p:sp>
        <p:nvSpPr>
          <p:cNvPr id="10" name="Google Shape;10;p1"/>
          <p:cNvSpPr txBox="1"/>
          <p:nvPr/>
        </p:nvSpPr>
        <p:spPr>
          <a:xfrm>
            <a:off x="2362200" y="6488112"/>
            <a:ext cx="541020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Constantia" panose="02030602050306030303"/>
              <a:buNone/>
            </a:pPr>
            <a:r>
              <a:rPr lang="en-US" sz="16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rPr>
              <a:t>© Oxford University Press 2014. All rights reserved.</a:t>
            </a:r>
            <a:endParaRPr lang="en-US" sz="16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11" name="Google Shape;11;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4" name="Google Shape;114;p1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5" name="Google Shape;115;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116" name="Google Shape;116;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117" name="Google Shape;117;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7" name="Google Shape;127;p2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8" name="Google Shape;12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129" name="Google Shape;12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130" name="Google Shape;13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9" name="Google Shape;139;p2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0" name="Google Shape;140;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141" name="Google Shape;141;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142" name="Google Shape;142;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20"/>
        <p:cNvGrpSpPr/>
        <p:nvPr/>
      </p:nvGrpSpPr>
      <p:grpSpPr>
        <a:xfrm>
          <a:off x="0" y="0"/>
          <a:ext cx="0" cy="0"/>
          <a:chOff x="0" y="0"/>
          <a:chExt cx="0" cy="0"/>
        </a:xfrm>
      </p:grpSpPr>
      <p:sp>
        <p:nvSpPr>
          <p:cNvPr id="21" name="Google Shape;21;p3"/>
          <p:cNvSpPr txBox="1"/>
          <p:nvPr/>
        </p:nvSpPr>
        <p:spPr>
          <a:xfrm>
            <a:off x="2133600" y="6442075"/>
            <a:ext cx="54102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Constantia" panose="02030602050306030303"/>
              <a:buNone/>
            </a:pPr>
            <a:r>
              <a:rPr lang="en-US" sz="16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rPr>
              <a:t>© Oxford University Press 2014. All rights reserved.</a:t>
            </a:r>
            <a:endParaRPr lang="en-US" sz="16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22" name="Google Shape;22;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3" name="Google Shape;23;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25" name="Google Shape;25;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5"/>
          <p:cNvSpPr txBox="1"/>
          <p:nvPr/>
        </p:nvSpPr>
        <p:spPr>
          <a:xfrm>
            <a:off x="1981200" y="6488112"/>
            <a:ext cx="525780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Constantia" panose="02030602050306030303"/>
              <a:buNone/>
            </a:pPr>
            <a:r>
              <a:rPr lang="en-US" sz="16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rPr>
              <a:t>© Oxford University Press 2013. All rights reserved.</a:t>
            </a:r>
            <a:endParaRPr lang="en-US" sz="16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33" name="Google Shape;33;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34" name="Google Shape;34;p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35" name="Google Shape;35;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36" name="Google Shape;36;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37" name="Google Shape;37;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strike="noStrike" cap="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53" name="Google Shape;5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54" name="Google Shape;5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3" name="Google Shape;63;p1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65" name="Google Shape;65;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66" name="Google Shape;66;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6" name="Google Shape;76;p1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1" name="Google Shape;91;p1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2" name="Google Shape;9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93" name="Google Shape;9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94" name="Google Shape;9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1" name="Google Shape;101;p1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2" name="Google Shape;10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103" name="Google Shape;10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R="0" lvl="1"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2pPr>
            <a:lvl3pPr marR="0" lvl="2"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3pPr>
            <a:lvl4pPr marR="0" lvl="3"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4pPr>
            <a:lvl5pPr marR="0" lvl="4"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5pPr>
            <a:lvl6pPr marR="0" lvl="5"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6pPr>
            <a:lvl7pPr marR="0" lvl="6"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7pPr>
            <a:lvl8pPr marR="0" lvl="7"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8pPr>
            <a:lvl9pPr marR="0" lvl="8" algn="l" rtl="0">
              <a:lnSpc>
                <a:spcPct val="100000"/>
              </a:lnSpc>
              <a:spcBef>
                <a:spcPts val="0"/>
              </a:spcBef>
              <a:spcAft>
                <a:spcPts val="0"/>
              </a:spcAft>
              <a:buSzPts val="1400"/>
              <a:buNone/>
              <a:defRPr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defRPr>
            </a:lvl9pPr>
          </a:lstStyle>
          <a:p/>
        </p:txBody>
      </p:sp>
      <p:sp>
        <p:nvSpPr>
          <p:cNvPr id="104" name="Google Shape;10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1pPr>
            <a:lvl2pPr marL="0" marR="0" lvl="1"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2pPr>
            <a:lvl3pPr marL="0" marR="0" lvl="2"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3pPr>
            <a:lvl4pPr marL="0" marR="0" lvl="3"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4pPr>
            <a:lvl5pPr marL="0" marR="0" lvl="4"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5pPr>
            <a:lvl6pPr marL="0" marR="0" lvl="5"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6pPr>
            <a:lvl7pPr marL="0" marR="0" lvl="6"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7pPr>
            <a:lvl8pPr marL="0" marR="0" lvl="7"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8pPr>
            <a:lvl9pPr marL="0" marR="0" lvl="8" indent="0" algn="r" rtl="0">
              <a:lnSpc>
                <a:spcPct val="100000"/>
              </a:lnSpc>
              <a:spcBef>
                <a:spcPts val="0"/>
              </a:spcBef>
              <a:spcAft>
                <a:spcPts val="0"/>
              </a:spcAft>
              <a:buClr>
                <a:srgbClr val="898989"/>
              </a:buClr>
              <a:buSzPts val="1200"/>
              <a:buFont typeface="Constantia" panose="02030602050306030303"/>
              <a:buNone/>
              <a:defRPr sz="1200" b="0" i="0" u="none">
                <a:solidFill>
                  <a:srgbClr val="898989"/>
                </a:solidFill>
                <a:latin typeface="Constantia" panose="02030602050306030303"/>
                <a:ea typeface="Constantia" panose="02030602050306030303"/>
                <a:cs typeface="Constantia" panose="02030602050306030303"/>
                <a:sym typeface="Constantia" panose="02030602050306030303"/>
              </a:defRPr>
            </a:lvl9pPr>
          </a:lstStyle>
          <a:p>
            <a:pPr marL="0" lvl="0" indent="0" algn="r" rtl="0">
              <a:spcBef>
                <a:spcPts val="0"/>
              </a:spcBef>
              <a:spcAft>
                <a:spcPts val="0"/>
              </a:spcAft>
              <a:buNone/>
            </a:pPr>
            <a:fld id="{00000000-1234-1234-1234-123412341234}" type="slidenum">
              <a:rPr lang="en-US"/>
            </a:fld>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9.wmf"/><Relationship Id="rId3" Type="http://schemas.openxmlformats.org/officeDocument/2006/relationships/oleObject" Target="../embeddings/oleObject2.bin"/><Relationship Id="rId2" Type="http://schemas.openxmlformats.org/officeDocument/2006/relationships/image" Target="../media/image18.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wmf"/><Relationship Id="rId7" Type="http://schemas.openxmlformats.org/officeDocument/2006/relationships/oleObject" Target="../embeddings/oleObject6.bin"/><Relationship Id="rId6" Type="http://schemas.openxmlformats.org/officeDocument/2006/relationships/image" Target="../media/image22.wmf"/><Relationship Id="rId5" Type="http://schemas.openxmlformats.org/officeDocument/2006/relationships/oleObject" Target="../embeddings/oleObject5.bin"/><Relationship Id="rId4" Type="http://schemas.openxmlformats.org/officeDocument/2006/relationships/image" Target="../media/image21.wmf"/><Relationship Id="rId3" Type="http://schemas.openxmlformats.org/officeDocument/2006/relationships/oleObject" Target="../embeddings/oleObject4.bin"/><Relationship Id="rId2" Type="http://schemas.openxmlformats.org/officeDocument/2006/relationships/image" Target="../media/image20.wmf"/><Relationship Id="rId10" Type="http://schemas.openxmlformats.org/officeDocument/2006/relationships/vmlDrawing" Target="../drawings/vmlDrawing2.vml"/><Relationship Id="rId1"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52"/>
        <p:cNvGrpSpPr/>
        <p:nvPr/>
      </p:nvGrpSpPr>
      <p:grpSpPr>
        <a:xfrm>
          <a:off x="0" y="0"/>
          <a:ext cx="0" cy="0"/>
          <a:chOff x="0" y="0"/>
          <a:chExt cx="0" cy="0"/>
        </a:xfrm>
      </p:grpSpPr>
      <p:sp>
        <p:nvSpPr>
          <p:cNvPr id="153" name="Google Shape;153;p2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Module 2.1</a:t>
            </a: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4" name="Google Shape;154;p2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98989"/>
              </a:buClr>
              <a:buSzPts val="3200"/>
              <a:buNone/>
            </a:pPr>
            <a:r>
              <a:rPr lang="en-US" sz="3200" b="0" i="0" u="none">
                <a:solidFill>
                  <a:srgbClr val="898989"/>
                </a:solidFill>
                <a:latin typeface="Calibri" panose="020F0502020204030204"/>
                <a:ea typeface="Calibri" panose="020F0502020204030204"/>
                <a:cs typeface="Calibri" panose="020F0502020204030204"/>
                <a:sym typeface="Calibri" panose="020F0502020204030204"/>
              </a:rPr>
              <a:t>B-Tree, B+ Tree</a:t>
            </a:r>
            <a:endParaRPr lang="en-US" sz="3200" b="0" i="0" u="none">
              <a:solidFill>
                <a:srgbClr val="898989"/>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Calibri" panose="020F0502020204030204"/>
              <a:buNone/>
            </a:pPr>
            <a:r>
              <a:rPr lang="en-US" sz="4000" b="0" i="0" u="none">
                <a:solidFill>
                  <a:schemeClr val="dk1"/>
                </a:solidFill>
                <a:latin typeface="Calibri" panose="020F0502020204030204"/>
                <a:ea typeface="Calibri" panose="020F0502020204030204"/>
                <a:cs typeface="Calibri" panose="020F0502020204030204"/>
                <a:sym typeface="Calibri" panose="020F0502020204030204"/>
              </a:rPr>
              <a:t>Procedure for inserting into a B-Tree</a:t>
            </a:r>
            <a:endParaRPr lang="en-US" sz="40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panose="020B0604020202020204"/>
              <a:buChar char="•"/>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Attempt to insert the new key into a leaf</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If this would result in that leaf becoming too big, split the leaf into two, promoting the middle key to the leaf’s parent</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If this would result in the parent becoming too big, split the parent into two, promoting the middle key</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This strategy might have to be repeated all the way to the top</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If necessary, the root is split in two and the middle key is promoted to a new root, making the tree one level higher</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6" name="Google Shape;216;p3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Constructing a B-tree</a:t>
            </a: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2" name="Google Shape;222;p35"/>
          <p:cNvSpPr txBox="1">
            <a:spLocks noGrp="1"/>
          </p:cNvSpPr>
          <p:nvPr>
            <p:ph type="body" idx="1"/>
          </p:nvPr>
        </p:nvSpPr>
        <p:spPr>
          <a:xfrm>
            <a:off x="457200" y="1600200"/>
            <a:ext cx="8610600" cy="4525962"/>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1"/>
              </a:buClr>
              <a:buSzPts val="2500"/>
              <a:buFont typeface="Arial" panose="020B0604020202020204"/>
              <a:buNone/>
            </a:pPr>
            <a:r>
              <a:rPr lang="en-US" sz="2500" b="0" i="0" u="none" dirty="0">
                <a:solidFill>
                  <a:schemeClr val="dk1"/>
                </a:solidFill>
                <a:latin typeface="Calibri" panose="020F0502020204030204"/>
                <a:ea typeface="Calibri" panose="020F0502020204030204"/>
                <a:cs typeface="Calibri" panose="020F0502020204030204"/>
                <a:sym typeface="Calibri" panose="020F0502020204030204"/>
              </a:rPr>
              <a:t>Example 1: Suppose we start with an empty B-tree and keys arrive in the following order:</a:t>
            </a:r>
            <a:endParaRPr dirty="0"/>
          </a:p>
          <a:p>
            <a:pPr marL="0" marR="0" lvl="0" indent="0" algn="ctr" rtl="0">
              <a:lnSpc>
                <a:spcPct val="80000"/>
              </a:lnSpc>
              <a:spcBef>
                <a:spcPts val="500"/>
              </a:spcBef>
              <a:spcAft>
                <a:spcPts val="0"/>
              </a:spcAft>
              <a:buClr>
                <a:schemeClr val="dk1"/>
              </a:buClr>
              <a:buSzPts val="2500"/>
              <a:buFont typeface="Arial" panose="020B0604020202020204"/>
              <a:buNone/>
            </a:pPr>
            <a:r>
              <a:rPr lang="en-US" sz="2500" b="0" i="0" u="none" dirty="0">
                <a:solidFill>
                  <a:schemeClr val="dk1"/>
                </a:solidFill>
                <a:latin typeface="Calibri" panose="020F0502020204030204"/>
                <a:ea typeface="Calibri" panose="020F0502020204030204"/>
                <a:cs typeface="Calibri" panose="020F0502020204030204"/>
                <a:sym typeface="Calibri" panose="020F0502020204030204"/>
              </a:rPr>
              <a:t>1  12  8  2  25  6  14  28  17  7  52  16  48  68  3  26  29  53  55  45</a:t>
            </a:r>
            <a:endParaRPr dirty="0"/>
          </a:p>
          <a:p>
            <a:pPr marL="0" marR="0" lvl="0" indent="0" algn="l" rtl="0">
              <a:lnSpc>
                <a:spcPct val="80000"/>
              </a:lnSpc>
              <a:spcBef>
                <a:spcPts val="500"/>
              </a:spcBef>
              <a:spcAft>
                <a:spcPts val="0"/>
              </a:spcAft>
              <a:buClr>
                <a:schemeClr val="dk1"/>
              </a:buClr>
              <a:buSzPts val="2500"/>
              <a:buFont typeface="Arial" panose="020B0604020202020204"/>
              <a:buNone/>
            </a:pPr>
            <a:endParaRPr sz="2500" b="0" i="0" u="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158750" algn="l" rtl="0">
              <a:lnSpc>
                <a:spcPct val="80000"/>
              </a:lnSpc>
              <a:spcBef>
                <a:spcPts val="500"/>
              </a:spcBef>
              <a:spcAft>
                <a:spcPts val="0"/>
              </a:spcAft>
              <a:buClr>
                <a:schemeClr val="dk1"/>
              </a:buClr>
              <a:buSzPts val="2500"/>
              <a:buFont typeface="Arial" panose="020B0604020202020204"/>
              <a:buChar char="•"/>
            </a:pPr>
            <a:r>
              <a:rPr lang="en-US" sz="2500" b="0" i="0" u="none" dirty="0">
                <a:solidFill>
                  <a:schemeClr val="dk1"/>
                </a:solidFill>
                <a:latin typeface="Calibri" panose="020F0502020204030204"/>
                <a:ea typeface="Calibri" panose="020F0502020204030204"/>
                <a:cs typeface="Calibri" panose="020F0502020204030204"/>
                <a:sym typeface="Calibri" panose="020F0502020204030204"/>
              </a:rPr>
              <a:t>We want to construct a B-tree of order 5</a:t>
            </a:r>
            <a:endParaRPr dirty="0"/>
          </a:p>
          <a:p>
            <a:pPr marL="0" marR="0" lvl="0" indent="0" algn="l" rtl="0">
              <a:lnSpc>
                <a:spcPct val="80000"/>
              </a:lnSpc>
              <a:spcBef>
                <a:spcPts val="500"/>
              </a:spcBef>
              <a:spcAft>
                <a:spcPts val="0"/>
              </a:spcAft>
              <a:buClr>
                <a:schemeClr val="dk1"/>
              </a:buClr>
              <a:buSzPts val="2500"/>
              <a:buFont typeface="Arial" panose="020B0604020202020204"/>
              <a:buNone/>
            </a:pPr>
            <a:endParaRPr sz="2500" b="0" i="0" u="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158750" algn="l" rtl="0">
              <a:lnSpc>
                <a:spcPct val="80000"/>
              </a:lnSpc>
              <a:spcBef>
                <a:spcPts val="500"/>
              </a:spcBef>
              <a:spcAft>
                <a:spcPts val="0"/>
              </a:spcAft>
              <a:buClr>
                <a:schemeClr val="dk1"/>
              </a:buClr>
              <a:buSzPts val="2500"/>
              <a:buFont typeface="Arial" panose="020B0604020202020204"/>
              <a:buChar char="•"/>
            </a:pPr>
            <a:r>
              <a:rPr lang="en-US" sz="2500" b="0" i="0" u="none" dirty="0">
                <a:solidFill>
                  <a:schemeClr val="dk1"/>
                </a:solidFill>
                <a:latin typeface="Calibri" panose="020F0502020204030204"/>
                <a:ea typeface="Calibri" panose="020F0502020204030204"/>
                <a:cs typeface="Calibri" panose="020F0502020204030204"/>
                <a:sym typeface="Calibri" panose="020F0502020204030204"/>
              </a:rPr>
              <a:t>The first four items go into the root:</a:t>
            </a:r>
            <a:endParaRPr dirty="0"/>
          </a:p>
          <a:p>
            <a:pPr marL="0" marR="0" lvl="0" indent="0" algn="l" rtl="0">
              <a:lnSpc>
                <a:spcPct val="80000"/>
              </a:lnSpc>
              <a:spcBef>
                <a:spcPts val="500"/>
              </a:spcBef>
              <a:spcAft>
                <a:spcPts val="0"/>
              </a:spcAft>
              <a:buClr>
                <a:schemeClr val="dk1"/>
              </a:buClr>
              <a:buSzPts val="2500"/>
              <a:buFont typeface="Arial" panose="020B0604020202020204"/>
              <a:buNone/>
            </a:pPr>
            <a:endParaRPr sz="2500" b="0" i="0" u="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80000"/>
              </a:lnSpc>
              <a:spcBef>
                <a:spcPts val="500"/>
              </a:spcBef>
              <a:spcAft>
                <a:spcPts val="0"/>
              </a:spcAft>
              <a:buClr>
                <a:schemeClr val="dk1"/>
              </a:buClr>
              <a:buSzPts val="2500"/>
              <a:buFont typeface="Arial" panose="020B0604020202020204"/>
              <a:buNone/>
            </a:pPr>
            <a:endParaRPr sz="2500" b="0" i="0" u="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158750" algn="l" rtl="0">
              <a:lnSpc>
                <a:spcPct val="80000"/>
              </a:lnSpc>
              <a:spcBef>
                <a:spcPts val="500"/>
              </a:spcBef>
              <a:spcAft>
                <a:spcPts val="0"/>
              </a:spcAft>
              <a:buClr>
                <a:schemeClr val="dk1"/>
              </a:buClr>
              <a:buSzPts val="2500"/>
              <a:buFont typeface="Arial" panose="020B0604020202020204"/>
              <a:buChar char="•"/>
            </a:pPr>
            <a:r>
              <a:rPr lang="en-US" sz="2500" b="0" i="0" u="none" dirty="0">
                <a:solidFill>
                  <a:schemeClr val="dk1"/>
                </a:solidFill>
                <a:latin typeface="Calibri" panose="020F0502020204030204"/>
                <a:ea typeface="Calibri" panose="020F0502020204030204"/>
                <a:cs typeface="Calibri" panose="020F0502020204030204"/>
                <a:sym typeface="Calibri" panose="020F0502020204030204"/>
              </a:rPr>
              <a:t>To put the fifth item in the root would violate condition. </a:t>
            </a:r>
            <a:endParaRPr dirty="0"/>
          </a:p>
          <a:p>
            <a:pPr marL="0" marR="0" lvl="0" indent="-158750" algn="l" rtl="0">
              <a:lnSpc>
                <a:spcPct val="80000"/>
              </a:lnSpc>
              <a:spcBef>
                <a:spcPts val="500"/>
              </a:spcBef>
              <a:spcAft>
                <a:spcPts val="0"/>
              </a:spcAft>
              <a:buClr>
                <a:schemeClr val="dk1"/>
              </a:buClr>
              <a:buSzPts val="2500"/>
              <a:buFont typeface="Arial" panose="020B0604020202020204"/>
              <a:buChar char="•"/>
            </a:pPr>
            <a:r>
              <a:rPr lang="en-US" sz="2500" b="0" i="0" u="none" dirty="0">
                <a:solidFill>
                  <a:schemeClr val="dk1"/>
                </a:solidFill>
                <a:latin typeface="Calibri" panose="020F0502020204030204"/>
                <a:ea typeface="Calibri" panose="020F0502020204030204"/>
                <a:cs typeface="Calibri" panose="020F0502020204030204"/>
                <a:sym typeface="Calibri" panose="020F0502020204030204"/>
              </a:rPr>
              <a:t>Therefore, when 25 arrives, pick the middle key to make a new root</a:t>
            </a:r>
            <a:endParaRPr dirty="0"/>
          </a:p>
          <a:p>
            <a:pPr marL="342900" marR="0" lvl="0" indent="-184150" algn="l" rtl="0">
              <a:spcBef>
                <a:spcPts val="500"/>
              </a:spcBef>
              <a:spcAft>
                <a:spcPts val="0"/>
              </a:spcAft>
              <a:buClr>
                <a:schemeClr val="dk1"/>
              </a:buClr>
              <a:buSzPts val="2500"/>
              <a:buFont typeface="Arial" panose="020B0604020202020204"/>
              <a:buNone/>
            </a:pPr>
            <a:endParaRPr sz="2500" b="0" i="0" u="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3" name="Google Shape;223;p35"/>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endParaRPr>
          </a:p>
        </p:txBody>
      </p:sp>
      <p:grpSp>
        <p:nvGrpSpPr>
          <p:cNvPr id="224" name="Google Shape;224;p35"/>
          <p:cNvGrpSpPr/>
          <p:nvPr/>
        </p:nvGrpSpPr>
        <p:grpSpPr>
          <a:xfrm>
            <a:off x="3276600" y="4343400"/>
            <a:ext cx="1916112" cy="360362"/>
            <a:chOff x="3352800" y="4211638"/>
            <a:chExt cx="1916113" cy="360362"/>
          </a:xfrm>
        </p:grpSpPr>
        <p:sp>
          <p:nvSpPr>
            <p:cNvPr id="225" name="Google Shape;225;p35"/>
            <p:cNvSpPr txBox="1"/>
            <p:nvPr/>
          </p:nvSpPr>
          <p:spPr>
            <a:xfrm>
              <a:off x="3352800" y="4211638"/>
              <a:ext cx="481013"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6" name="Google Shape;226;p35"/>
            <p:cNvSpPr txBox="1"/>
            <p:nvPr/>
          </p:nvSpPr>
          <p:spPr>
            <a:xfrm>
              <a:off x="3833813" y="4211638"/>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7" name="Google Shape;227;p35"/>
            <p:cNvSpPr txBox="1"/>
            <p:nvPr/>
          </p:nvSpPr>
          <p:spPr>
            <a:xfrm>
              <a:off x="4311650" y="4211638"/>
              <a:ext cx="477838"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8" name="Google Shape;228;p35"/>
            <p:cNvSpPr txBox="1"/>
            <p:nvPr/>
          </p:nvSpPr>
          <p:spPr>
            <a:xfrm>
              <a:off x="4789488" y="4211638"/>
              <a:ext cx="479425"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Constructing a B-tree (contd.)</a:t>
            </a: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4" name="Google Shape;234;p36"/>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endParaRPr>
          </a:p>
        </p:txBody>
      </p:sp>
      <p:cxnSp>
        <p:nvCxnSpPr>
          <p:cNvPr id="235" name="Google Shape;235;p36"/>
          <p:cNvCxnSpPr/>
          <p:nvPr/>
        </p:nvCxnSpPr>
        <p:spPr>
          <a:xfrm flipH="1">
            <a:off x="3276600" y="2362200"/>
            <a:ext cx="685800" cy="914400"/>
          </a:xfrm>
          <a:prstGeom prst="straightConnector1">
            <a:avLst/>
          </a:prstGeom>
          <a:noFill/>
          <a:ln w="12700" cap="flat" cmpd="sng">
            <a:solidFill>
              <a:schemeClr val="dk1"/>
            </a:solidFill>
            <a:prstDash val="solid"/>
            <a:miter lim="800000"/>
            <a:headEnd type="none" w="med" len="med"/>
            <a:tailEnd type="none" w="med" len="med"/>
          </a:ln>
        </p:spPr>
      </p:cxnSp>
      <p:cxnSp>
        <p:nvCxnSpPr>
          <p:cNvPr id="236" name="Google Shape;236;p36"/>
          <p:cNvCxnSpPr/>
          <p:nvPr/>
        </p:nvCxnSpPr>
        <p:spPr>
          <a:xfrm>
            <a:off x="4038600" y="2362200"/>
            <a:ext cx="685800" cy="914400"/>
          </a:xfrm>
          <a:prstGeom prst="straightConnector1">
            <a:avLst/>
          </a:prstGeom>
          <a:noFill/>
          <a:ln w="12700" cap="flat" cmpd="sng">
            <a:solidFill>
              <a:schemeClr val="dk1"/>
            </a:solidFill>
            <a:prstDash val="solid"/>
            <a:miter lim="800000"/>
            <a:headEnd type="none" w="med" len="med"/>
            <a:tailEnd type="none" w="med" len="med"/>
          </a:ln>
        </p:spPr>
      </p:cxnSp>
      <p:sp>
        <p:nvSpPr>
          <p:cNvPr id="237" name="Google Shape;237;p36"/>
          <p:cNvSpPr txBox="1"/>
          <p:nvPr/>
        </p:nvSpPr>
        <p:spPr>
          <a:xfrm>
            <a:off x="2819400" y="3124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8" name="Google Shape;238;p36"/>
          <p:cNvSpPr txBox="1"/>
          <p:nvPr/>
        </p:nvSpPr>
        <p:spPr>
          <a:xfrm>
            <a:off x="3300412" y="3124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9" name="Google Shape;239;p36"/>
          <p:cNvSpPr txBox="1"/>
          <p:nvPr/>
        </p:nvSpPr>
        <p:spPr>
          <a:xfrm>
            <a:off x="3778250" y="21336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0" name="Google Shape;240;p36"/>
          <p:cNvSpPr txBox="1"/>
          <p:nvPr/>
        </p:nvSpPr>
        <p:spPr>
          <a:xfrm>
            <a:off x="4256087" y="3124200"/>
            <a:ext cx="479425"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1" name="Google Shape;241;p36"/>
          <p:cNvSpPr txBox="1"/>
          <p:nvPr/>
        </p:nvSpPr>
        <p:spPr>
          <a:xfrm>
            <a:off x="4702175" y="3124200"/>
            <a:ext cx="479425"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42" name="Google Shape;242;p36"/>
          <p:cNvGrpSpPr/>
          <p:nvPr/>
        </p:nvGrpSpPr>
        <p:grpSpPr>
          <a:xfrm>
            <a:off x="685800" y="3581400"/>
            <a:ext cx="7848600" cy="2057400"/>
            <a:chOff x="432" y="2256"/>
            <a:chExt cx="4944" cy="1296"/>
          </a:xfrm>
        </p:grpSpPr>
        <p:sp>
          <p:nvSpPr>
            <p:cNvPr id="243" name="Google Shape;243;p36"/>
            <p:cNvSpPr txBox="1"/>
            <p:nvPr/>
          </p:nvSpPr>
          <p:spPr>
            <a:xfrm>
              <a:off x="432" y="2256"/>
              <a:ext cx="4944"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panose="02020603050405020304"/>
                <a:buNone/>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 14, 28 get added to the leaf nodes:</a:t>
              </a:r>
              <a:endPar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4" name="Google Shape;244;p36"/>
            <p:cNvCxnSpPr/>
            <p:nvPr/>
          </p:nvCxnSpPr>
          <p:spPr>
            <a:xfrm flipH="1">
              <a:off x="2064" y="2845"/>
              <a:ext cx="432" cy="576"/>
            </a:xfrm>
            <a:prstGeom prst="straightConnector1">
              <a:avLst/>
            </a:prstGeom>
            <a:noFill/>
            <a:ln w="12700" cap="flat" cmpd="sng">
              <a:solidFill>
                <a:schemeClr val="dk1"/>
              </a:solidFill>
              <a:prstDash val="solid"/>
              <a:miter lim="800000"/>
              <a:headEnd type="none" w="med" len="med"/>
              <a:tailEnd type="none" w="med" len="med"/>
            </a:ln>
          </p:spPr>
        </p:cxnSp>
        <p:cxnSp>
          <p:nvCxnSpPr>
            <p:cNvPr id="245" name="Google Shape;245;p36"/>
            <p:cNvCxnSpPr/>
            <p:nvPr/>
          </p:nvCxnSpPr>
          <p:spPr>
            <a:xfrm>
              <a:off x="2544" y="2845"/>
              <a:ext cx="432" cy="576"/>
            </a:xfrm>
            <a:prstGeom prst="straightConnector1">
              <a:avLst/>
            </a:prstGeom>
            <a:noFill/>
            <a:ln w="12700" cap="flat" cmpd="sng">
              <a:solidFill>
                <a:schemeClr val="dk1"/>
              </a:solidFill>
              <a:prstDash val="solid"/>
              <a:miter lim="800000"/>
              <a:headEnd type="none" w="med" len="med"/>
              <a:tailEnd type="none" w="med" len="med"/>
            </a:ln>
          </p:spPr>
        </p:cxnSp>
        <p:sp>
          <p:nvSpPr>
            <p:cNvPr id="246" name="Google Shape;246;p36"/>
            <p:cNvSpPr txBox="1"/>
            <p:nvPr/>
          </p:nvSpPr>
          <p:spPr>
            <a:xfrm>
              <a:off x="1584" y="3325"/>
              <a:ext cx="303"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7" name="Google Shape;247;p36"/>
            <p:cNvSpPr txBox="1"/>
            <p:nvPr/>
          </p:nvSpPr>
          <p:spPr>
            <a:xfrm>
              <a:off x="1887" y="3325"/>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8" name="Google Shape;248;p36"/>
            <p:cNvSpPr txBox="1"/>
            <p:nvPr/>
          </p:nvSpPr>
          <p:spPr>
            <a:xfrm>
              <a:off x="2380" y="2701"/>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9" name="Google Shape;249;p36"/>
            <p:cNvSpPr txBox="1"/>
            <p:nvPr/>
          </p:nvSpPr>
          <p:spPr>
            <a:xfrm>
              <a:off x="2681" y="3325"/>
              <a:ext cx="302"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0" name="Google Shape;250;p36"/>
            <p:cNvSpPr txBox="1"/>
            <p:nvPr/>
          </p:nvSpPr>
          <p:spPr>
            <a:xfrm>
              <a:off x="2962" y="3325"/>
              <a:ext cx="302"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14</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1" name="Google Shape;251;p36"/>
            <p:cNvSpPr txBox="1"/>
            <p:nvPr/>
          </p:nvSpPr>
          <p:spPr>
            <a:xfrm>
              <a:off x="2147" y="3325"/>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2" name="Google Shape;252;p36"/>
            <p:cNvSpPr txBox="1"/>
            <p:nvPr/>
          </p:nvSpPr>
          <p:spPr>
            <a:xfrm>
              <a:off x="3264" y="3325"/>
              <a:ext cx="302"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3" name="Google Shape;253;p36"/>
            <p:cNvSpPr txBox="1"/>
            <p:nvPr/>
          </p:nvSpPr>
          <p:spPr>
            <a:xfrm>
              <a:off x="3545" y="3325"/>
              <a:ext cx="302"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Constructing a B-tree (contd.)</a:t>
            </a: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9" name="Google Shape;259;p3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endParaRPr>
          </a:p>
        </p:txBody>
      </p:sp>
      <p:cxnSp>
        <p:nvCxnSpPr>
          <p:cNvPr id="260" name="Google Shape;260;p37"/>
          <p:cNvCxnSpPr/>
          <p:nvPr/>
        </p:nvCxnSpPr>
        <p:spPr>
          <a:xfrm flipH="1">
            <a:off x="2971800" y="3048000"/>
            <a:ext cx="914400" cy="762000"/>
          </a:xfrm>
          <a:prstGeom prst="straightConnector1">
            <a:avLst/>
          </a:prstGeom>
          <a:noFill/>
          <a:ln w="12700" cap="flat" cmpd="sng">
            <a:solidFill>
              <a:schemeClr val="dk1"/>
            </a:solidFill>
            <a:prstDash val="solid"/>
            <a:miter lim="800000"/>
            <a:headEnd type="none" w="med" len="med"/>
            <a:tailEnd type="none" w="med" len="med"/>
          </a:ln>
        </p:spPr>
      </p:cxnSp>
      <p:cxnSp>
        <p:nvCxnSpPr>
          <p:cNvPr id="261" name="Google Shape;261;p37"/>
          <p:cNvCxnSpPr/>
          <p:nvPr/>
        </p:nvCxnSpPr>
        <p:spPr>
          <a:xfrm>
            <a:off x="4191000" y="3048000"/>
            <a:ext cx="381000" cy="762000"/>
          </a:xfrm>
          <a:prstGeom prst="straightConnector1">
            <a:avLst/>
          </a:prstGeom>
          <a:noFill/>
          <a:ln w="12700" cap="flat" cmpd="sng">
            <a:solidFill>
              <a:schemeClr val="dk1"/>
            </a:solidFill>
            <a:prstDash val="solid"/>
            <a:miter lim="800000"/>
            <a:headEnd type="none" w="med" len="med"/>
            <a:tailEnd type="none" w="med" len="med"/>
          </a:ln>
        </p:spPr>
      </p:cxnSp>
      <p:cxnSp>
        <p:nvCxnSpPr>
          <p:cNvPr id="262" name="Google Shape;262;p37"/>
          <p:cNvCxnSpPr/>
          <p:nvPr/>
        </p:nvCxnSpPr>
        <p:spPr>
          <a:xfrm>
            <a:off x="4495800" y="3048000"/>
            <a:ext cx="1371600" cy="685800"/>
          </a:xfrm>
          <a:prstGeom prst="straightConnector1">
            <a:avLst/>
          </a:prstGeom>
          <a:noFill/>
          <a:ln w="12700" cap="flat" cmpd="sng">
            <a:solidFill>
              <a:schemeClr val="dk1"/>
            </a:solidFill>
            <a:prstDash val="solid"/>
            <a:miter lim="800000"/>
            <a:headEnd type="none" w="med" len="med"/>
            <a:tailEnd type="none" w="med" len="med"/>
          </a:ln>
        </p:spPr>
      </p:cxnSp>
      <p:sp>
        <p:nvSpPr>
          <p:cNvPr id="263" name="Google Shape;263;p37"/>
          <p:cNvSpPr txBox="1"/>
          <p:nvPr/>
        </p:nvSpPr>
        <p:spPr>
          <a:xfrm>
            <a:off x="457200" y="1752600"/>
            <a:ext cx="8382000" cy="822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panose="02020603050405020304"/>
              <a:buNone/>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Adding 17 to the right leaf node would over-fill it, so we take the middle key, promote it (to the root) and split the leaf</a:t>
            </a:r>
            <a:endPar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4" name="Google Shape;264;p37"/>
          <p:cNvSpPr txBox="1"/>
          <p:nvPr/>
        </p:nvSpPr>
        <p:spPr>
          <a:xfrm>
            <a:off x="3689350" y="26670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5" name="Google Shape;265;p37"/>
          <p:cNvSpPr txBox="1"/>
          <p:nvPr/>
        </p:nvSpPr>
        <p:spPr>
          <a:xfrm>
            <a:off x="4170362" y="26670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17</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6" name="Google Shape;266;p37"/>
          <p:cNvSpPr txBox="1"/>
          <p:nvPr/>
        </p:nvSpPr>
        <p:spPr>
          <a:xfrm>
            <a:off x="4070350" y="3602037"/>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7" name="Google Shape;267;p37"/>
          <p:cNvSpPr txBox="1"/>
          <p:nvPr/>
        </p:nvSpPr>
        <p:spPr>
          <a:xfrm>
            <a:off x="4551362" y="3602037"/>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14</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8" name="Google Shape;268;p37"/>
          <p:cNvSpPr txBox="1"/>
          <p:nvPr/>
        </p:nvSpPr>
        <p:spPr>
          <a:xfrm>
            <a:off x="5365750" y="3602037"/>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9" name="Google Shape;269;p37"/>
          <p:cNvSpPr txBox="1"/>
          <p:nvPr/>
        </p:nvSpPr>
        <p:spPr>
          <a:xfrm>
            <a:off x="5846762" y="3602037"/>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0" name="Google Shape;270;p37"/>
          <p:cNvSpPr txBox="1"/>
          <p:nvPr/>
        </p:nvSpPr>
        <p:spPr>
          <a:xfrm>
            <a:off x="2286000" y="3602037"/>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1" name="Google Shape;271;p37"/>
          <p:cNvSpPr txBox="1"/>
          <p:nvPr/>
        </p:nvSpPr>
        <p:spPr>
          <a:xfrm>
            <a:off x="2767012" y="3602037"/>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2" name="Google Shape;272;p37"/>
          <p:cNvSpPr txBox="1"/>
          <p:nvPr/>
        </p:nvSpPr>
        <p:spPr>
          <a:xfrm>
            <a:off x="3179762" y="3602037"/>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73" name="Google Shape;273;p37"/>
          <p:cNvGrpSpPr/>
          <p:nvPr/>
        </p:nvGrpSpPr>
        <p:grpSpPr>
          <a:xfrm>
            <a:off x="533400" y="4038600"/>
            <a:ext cx="8229600" cy="1828800"/>
            <a:chOff x="336" y="2544"/>
            <a:chExt cx="5184" cy="1152"/>
          </a:xfrm>
        </p:grpSpPr>
        <p:sp>
          <p:nvSpPr>
            <p:cNvPr id="274" name="Google Shape;274;p37"/>
            <p:cNvSpPr txBox="1"/>
            <p:nvPr/>
          </p:nvSpPr>
          <p:spPr>
            <a:xfrm>
              <a:off x="336" y="2544"/>
              <a:ext cx="5184"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strike="noStrike" cap="none">
                  <a:solidFill>
                    <a:schemeClr val="dk1"/>
                  </a:solidFill>
                  <a:latin typeface="Times"/>
                  <a:ea typeface="Times"/>
                  <a:cs typeface="Times"/>
                  <a:sym typeface="Times"/>
                </a:rPr>
                <a:t>7, 52, 16, 48 get added to the leaf nodes</a:t>
              </a:r>
              <a:endParaRPr lang="en-US" sz="2400" b="0" i="0" u="none" strike="noStrike" cap="none">
                <a:solidFill>
                  <a:schemeClr val="dk1"/>
                </a:solidFill>
                <a:latin typeface="Times"/>
                <a:ea typeface="Times"/>
                <a:cs typeface="Times"/>
                <a:sym typeface="Times"/>
              </a:endParaRPr>
            </a:p>
          </p:txBody>
        </p:sp>
        <p:cxnSp>
          <p:nvCxnSpPr>
            <p:cNvPr id="275" name="Google Shape;275;p37"/>
            <p:cNvCxnSpPr/>
            <p:nvPr/>
          </p:nvCxnSpPr>
          <p:spPr>
            <a:xfrm flipH="1">
              <a:off x="1392" y="3120"/>
              <a:ext cx="1056" cy="432"/>
            </a:xfrm>
            <a:prstGeom prst="straightConnector1">
              <a:avLst/>
            </a:prstGeom>
            <a:noFill/>
            <a:ln w="12700" cap="flat" cmpd="sng">
              <a:solidFill>
                <a:schemeClr val="dk1"/>
              </a:solidFill>
              <a:prstDash val="solid"/>
              <a:miter lim="800000"/>
              <a:headEnd type="none" w="med" len="med"/>
              <a:tailEnd type="none" w="med" len="med"/>
            </a:ln>
          </p:spPr>
        </p:cxnSp>
        <p:cxnSp>
          <p:nvCxnSpPr>
            <p:cNvPr id="276" name="Google Shape;276;p37"/>
            <p:cNvCxnSpPr/>
            <p:nvPr/>
          </p:nvCxnSpPr>
          <p:spPr>
            <a:xfrm>
              <a:off x="2640" y="3120"/>
              <a:ext cx="0" cy="480"/>
            </a:xfrm>
            <a:prstGeom prst="straightConnector1">
              <a:avLst/>
            </a:prstGeom>
            <a:noFill/>
            <a:ln w="12700" cap="flat" cmpd="sng">
              <a:solidFill>
                <a:schemeClr val="dk1"/>
              </a:solidFill>
              <a:prstDash val="solid"/>
              <a:miter lim="800000"/>
              <a:headEnd type="none" w="med" len="med"/>
              <a:tailEnd type="none" w="med" len="med"/>
            </a:ln>
          </p:spPr>
        </p:cxnSp>
        <p:cxnSp>
          <p:nvCxnSpPr>
            <p:cNvPr id="277" name="Google Shape;277;p37"/>
            <p:cNvCxnSpPr/>
            <p:nvPr/>
          </p:nvCxnSpPr>
          <p:spPr>
            <a:xfrm>
              <a:off x="2832" y="3120"/>
              <a:ext cx="1104" cy="432"/>
            </a:xfrm>
            <a:prstGeom prst="straightConnector1">
              <a:avLst/>
            </a:prstGeom>
            <a:noFill/>
            <a:ln w="12700" cap="flat" cmpd="sng">
              <a:solidFill>
                <a:schemeClr val="dk1"/>
              </a:solidFill>
              <a:prstDash val="solid"/>
              <a:miter lim="800000"/>
              <a:headEnd type="none" w="med" len="med"/>
              <a:tailEnd type="none" w="med" len="med"/>
            </a:ln>
          </p:spPr>
        </p:cxnSp>
        <p:sp>
          <p:nvSpPr>
            <p:cNvPr id="278" name="Google Shape;278;p37"/>
            <p:cNvSpPr txBox="1"/>
            <p:nvPr/>
          </p:nvSpPr>
          <p:spPr>
            <a:xfrm>
              <a:off x="2324" y="2880"/>
              <a:ext cx="303"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9" name="Google Shape;279;p37"/>
            <p:cNvSpPr txBox="1"/>
            <p:nvPr/>
          </p:nvSpPr>
          <p:spPr>
            <a:xfrm>
              <a:off x="2627" y="2880"/>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17</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0" name="Google Shape;280;p37"/>
            <p:cNvSpPr txBox="1"/>
            <p:nvPr/>
          </p:nvSpPr>
          <p:spPr>
            <a:xfrm>
              <a:off x="2208" y="3469"/>
              <a:ext cx="303"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1" name="Google Shape;281;p37"/>
            <p:cNvSpPr txBox="1"/>
            <p:nvPr/>
          </p:nvSpPr>
          <p:spPr>
            <a:xfrm>
              <a:off x="2511" y="3469"/>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14</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2" name="Google Shape;282;p37"/>
            <p:cNvSpPr txBox="1"/>
            <p:nvPr/>
          </p:nvSpPr>
          <p:spPr>
            <a:xfrm>
              <a:off x="3380" y="3469"/>
              <a:ext cx="303"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3" name="Google Shape;283;p37"/>
            <p:cNvSpPr txBox="1"/>
            <p:nvPr/>
          </p:nvSpPr>
          <p:spPr>
            <a:xfrm>
              <a:off x="3683" y="3469"/>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4" name="Google Shape;284;p37"/>
            <p:cNvSpPr txBox="1"/>
            <p:nvPr/>
          </p:nvSpPr>
          <p:spPr>
            <a:xfrm>
              <a:off x="816" y="3469"/>
              <a:ext cx="303"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5" name="Google Shape;285;p37"/>
            <p:cNvSpPr txBox="1"/>
            <p:nvPr/>
          </p:nvSpPr>
          <p:spPr>
            <a:xfrm>
              <a:off x="1119" y="3469"/>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6" name="Google Shape;286;p37"/>
            <p:cNvSpPr txBox="1"/>
            <p:nvPr/>
          </p:nvSpPr>
          <p:spPr>
            <a:xfrm>
              <a:off x="1379" y="3469"/>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7" name="Google Shape;287;p37"/>
            <p:cNvSpPr txBox="1"/>
            <p:nvPr/>
          </p:nvSpPr>
          <p:spPr>
            <a:xfrm>
              <a:off x="2784" y="3469"/>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8" name="Google Shape;288;p37"/>
            <p:cNvSpPr txBox="1"/>
            <p:nvPr/>
          </p:nvSpPr>
          <p:spPr>
            <a:xfrm>
              <a:off x="3956" y="3469"/>
              <a:ext cx="303"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48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9" name="Google Shape;289;p37"/>
            <p:cNvSpPr txBox="1"/>
            <p:nvPr/>
          </p:nvSpPr>
          <p:spPr>
            <a:xfrm>
              <a:off x="4259" y="3469"/>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52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0" name="Google Shape;290;p37"/>
            <p:cNvSpPr txBox="1"/>
            <p:nvPr/>
          </p:nvSpPr>
          <p:spPr>
            <a:xfrm>
              <a:off x="1619" y="3469"/>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7</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Constructing a B-tree (contd.)</a:t>
            </a: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6" name="Google Shape;296;p3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endParaRPr>
          </a:p>
        </p:txBody>
      </p:sp>
      <p:cxnSp>
        <p:nvCxnSpPr>
          <p:cNvPr id="297" name="Google Shape;297;p38"/>
          <p:cNvCxnSpPr/>
          <p:nvPr/>
        </p:nvCxnSpPr>
        <p:spPr>
          <a:xfrm flipH="1">
            <a:off x="1219200" y="3505200"/>
            <a:ext cx="1981200" cy="914400"/>
          </a:xfrm>
          <a:prstGeom prst="straightConnector1">
            <a:avLst/>
          </a:prstGeom>
          <a:noFill/>
          <a:ln w="12700" cap="flat" cmpd="sng">
            <a:solidFill>
              <a:schemeClr val="dk1"/>
            </a:solidFill>
            <a:prstDash val="solid"/>
            <a:miter lim="800000"/>
            <a:headEnd type="none" w="med" len="med"/>
            <a:tailEnd type="none" w="med" len="med"/>
          </a:ln>
        </p:spPr>
      </p:cxnSp>
      <p:cxnSp>
        <p:nvCxnSpPr>
          <p:cNvPr id="298" name="Google Shape;298;p38"/>
          <p:cNvCxnSpPr/>
          <p:nvPr/>
        </p:nvCxnSpPr>
        <p:spPr>
          <a:xfrm flipH="1">
            <a:off x="2362200" y="3505200"/>
            <a:ext cx="1219200" cy="914400"/>
          </a:xfrm>
          <a:prstGeom prst="straightConnector1">
            <a:avLst/>
          </a:prstGeom>
          <a:noFill/>
          <a:ln w="12700" cap="flat" cmpd="sng">
            <a:solidFill>
              <a:schemeClr val="dk1"/>
            </a:solidFill>
            <a:prstDash val="solid"/>
            <a:miter lim="800000"/>
            <a:headEnd type="none" w="med" len="med"/>
            <a:tailEnd type="none" w="med" len="med"/>
          </a:ln>
        </p:spPr>
      </p:cxnSp>
      <p:cxnSp>
        <p:nvCxnSpPr>
          <p:cNvPr id="299" name="Google Shape;299;p38"/>
          <p:cNvCxnSpPr/>
          <p:nvPr/>
        </p:nvCxnSpPr>
        <p:spPr>
          <a:xfrm flipH="1">
            <a:off x="3657600" y="3505200"/>
            <a:ext cx="304800" cy="914400"/>
          </a:xfrm>
          <a:prstGeom prst="straightConnector1">
            <a:avLst/>
          </a:prstGeom>
          <a:noFill/>
          <a:ln w="12700" cap="flat" cmpd="sng">
            <a:solidFill>
              <a:schemeClr val="dk1"/>
            </a:solidFill>
            <a:prstDash val="solid"/>
            <a:miter lim="800000"/>
            <a:headEnd type="none" w="med" len="med"/>
            <a:tailEnd type="none" w="med" len="med"/>
          </a:ln>
        </p:spPr>
      </p:cxnSp>
      <p:cxnSp>
        <p:nvCxnSpPr>
          <p:cNvPr id="300" name="Google Shape;300;p38"/>
          <p:cNvCxnSpPr/>
          <p:nvPr/>
        </p:nvCxnSpPr>
        <p:spPr>
          <a:xfrm>
            <a:off x="4495800" y="3505200"/>
            <a:ext cx="914400" cy="914400"/>
          </a:xfrm>
          <a:prstGeom prst="straightConnector1">
            <a:avLst/>
          </a:prstGeom>
          <a:noFill/>
          <a:ln w="12700" cap="flat" cmpd="sng">
            <a:solidFill>
              <a:schemeClr val="dk1"/>
            </a:solidFill>
            <a:prstDash val="solid"/>
            <a:miter lim="800000"/>
            <a:headEnd type="none" w="med" len="med"/>
            <a:tailEnd type="none" w="med" len="med"/>
          </a:ln>
        </p:spPr>
      </p:cxnSp>
      <p:cxnSp>
        <p:nvCxnSpPr>
          <p:cNvPr id="301" name="Google Shape;301;p38"/>
          <p:cNvCxnSpPr/>
          <p:nvPr/>
        </p:nvCxnSpPr>
        <p:spPr>
          <a:xfrm>
            <a:off x="4800600" y="3505200"/>
            <a:ext cx="2743200" cy="914400"/>
          </a:xfrm>
          <a:prstGeom prst="straightConnector1">
            <a:avLst/>
          </a:prstGeom>
          <a:noFill/>
          <a:ln w="12700" cap="flat" cmpd="sng">
            <a:solidFill>
              <a:schemeClr val="dk1"/>
            </a:solidFill>
            <a:prstDash val="solid"/>
            <a:miter lim="800000"/>
            <a:headEnd type="none" w="med" len="med"/>
            <a:tailEnd type="none" w="med" len="med"/>
          </a:ln>
        </p:spPr>
      </p:cxnSp>
      <p:sp>
        <p:nvSpPr>
          <p:cNvPr id="302" name="Google Shape;302;p38"/>
          <p:cNvSpPr txBox="1"/>
          <p:nvPr/>
        </p:nvSpPr>
        <p:spPr>
          <a:xfrm>
            <a:off x="304800" y="1752600"/>
            <a:ext cx="8534400" cy="11874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strike="noStrike" cap="none">
                <a:solidFill>
                  <a:schemeClr val="dk1"/>
                </a:solidFill>
                <a:latin typeface="Times"/>
                <a:ea typeface="Times"/>
                <a:cs typeface="Times"/>
                <a:sym typeface="Times"/>
              </a:rPr>
              <a:t>Adding 68 causes us to split the right most leaf, promoting 48 to the root, and adding 3 causes us to split the left most leaf, promoting 3 to the root; 26, 29, 53, 55 then go into the leaves</a:t>
            </a:r>
            <a:endParaRPr lang="en-US" sz="2400" b="0" i="0" u="none" strike="noStrike" cap="none">
              <a:solidFill>
                <a:schemeClr val="dk1"/>
              </a:solidFill>
              <a:latin typeface="Times"/>
              <a:ea typeface="Times"/>
              <a:cs typeface="Times"/>
              <a:sym typeface="Times"/>
            </a:endParaRPr>
          </a:p>
        </p:txBody>
      </p:sp>
      <p:sp>
        <p:nvSpPr>
          <p:cNvPr id="303" name="Google Shape;303;p38"/>
          <p:cNvSpPr txBox="1"/>
          <p:nvPr/>
        </p:nvSpPr>
        <p:spPr>
          <a:xfrm>
            <a:off x="3048000" y="3124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3</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4" name="Google Shape;304;p38"/>
          <p:cNvSpPr txBox="1"/>
          <p:nvPr/>
        </p:nvSpPr>
        <p:spPr>
          <a:xfrm>
            <a:off x="3529012" y="3124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5" name="Google Shape;305;p38"/>
          <p:cNvSpPr txBox="1"/>
          <p:nvPr/>
        </p:nvSpPr>
        <p:spPr>
          <a:xfrm>
            <a:off x="3962400" y="3124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17</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6" name="Google Shape;306;p38"/>
          <p:cNvSpPr txBox="1"/>
          <p:nvPr/>
        </p:nvSpPr>
        <p:spPr>
          <a:xfrm>
            <a:off x="4443412" y="3124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48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7" name="Google Shape;307;p38"/>
          <p:cNvSpPr txBox="1"/>
          <p:nvPr/>
        </p:nvSpPr>
        <p:spPr>
          <a:xfrm>
            <a:off x="6584950" y="4287837"/>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52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8" name="Google Shape;308;p38"/>
          <p:cNvSpPr txBox="1"/>
          <p:nvPr/>
        </p:nvSpPr>
        <p:spPr>
          <a:xfrm>
            <a:off x="7065962" y="4287837"/>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53</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9" name="Google Shape;309;p38"/>
          <p:cNvSpPr txBox="1"/>
          <p:nvPr/>
        </p:nvSpPr>
        <p:spPr>
          <a:xfrm>
            <a:off x="7499350" y="4287837"/>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55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0" name="Google Shape;310;p38"/>
          <p:cNvSpPr txBox="1"/>
          <p:nvPr/>
        </p:nvSpPr>
        <p:spPr>
          <a:xfrm>
            <a:off x="7980362" y="4287837"/>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1" name="Google Shape;311;p38"/>
          <p:cNvSpPr txBox="1"/>
          <p:nvPr/>
        </p:nvSpPr>
        <p:spPr>
          <a:xfrm>
            <a:off x="4495800" y="4287837"/>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2" name="Google Shape;312;p38"/>
          <p:cNvSpPr txBox="1"/>
          <p:nvPr/>
        </p:nvSpPr>
        <p:spPr>
          <a:xfrm>
            <a:off x="4976812" y="4287837"/>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3" name="Google Shape;313;p38"/>
          <p:cNvSpPr txBox="1"/>
          <p:nvPr/>
        </p:nvSpPr>
        <p:spPr>
          <a:xfrm>
            <a:off x="5410200" y="4287837"/>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4" name="Google Shape;314;p38"/>
          <p:cNvSpPr txBox="1"/>
          <p:nvPr/>
        </p:nvSpPr>
        <p:spPr>
          <a:xfrm>
            <a:off x="5891212" y="4287837"/>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29</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5" name="Google Shape;315;p38"/>
          <p:cNvSpPr txBox="1"/>
          <p:nvPr/>
        </p:nvSpPr>
        <p:spPr>
          <a:xfrm>
            <a:off x="68580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6" name="Google Shape;316;p38"/>
          <p:cNvSpPr txBox="1"/>
          <p:nvPr/>
        </p:nvSpPr>
        <p:spPr>
          <a:xfrm>
            <a:off x="116681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7" name="Google Shape;317;p38"/>
          <p:cNvSpPr txBox="1"/>
          <p:nvPr/>
        </p:nvSpPr>
        <p:spPr>
          <a:xfrm>
            <a:off x="186055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8" name="Google Shape;318;p38"/>
          <p:cNvSpPr txBox="1"/>
          <p:nvPr/>
        </p:nvSpPr>
        <p:spPr>
          <a:xfrm>
            <a:off x="234156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7</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9" name="Google Shape;319;p38"/>
          <p:cNvSpPr txBox="1"/>
          <p:nvPr/>
        </p:nvSpPr>
        <p:spPr>
          <a:xfrm>
            <a:off x="297180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0" name="Google Shape;320;p38"/>
          <p:cNvSpPr txBox="1"/>
          <p:nvPr/>
        </p:nvSpPr>
        <p:spPr>
          <a:xfrm>
            <a:off x="345281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14</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1" name="Google Shape;321;p38"/>
          <p:cNvSpPr txBox="1"/>
          <p:nvPr/>
        </p:nvSpPr>
        <p:spPr>
          <a:xfrm>
            <a:off x="3886200"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22" name="Google Shape;322;p38"/>
          <p:cNvGrpSpPr/>
          <p:nvPr/>
        </p:nvGrpSpPr>
        <p:grpSpPr>
          <a:xfrm>
            <a:off x="381000" y="4876800"/>
            <a:ext cx="8305800" cy="1066800"/>
            <a:chOff x="240" y="3072"/>
            <a:chExt cx="5232" cy="672"/>
          </a:xfrm>
        </p:grpSpPr>
        <p:sp>
          <p:nvSpPr>
            <p:cNvPr id="323" name="Google Shape;323;p38"/>
            <p:cNvSpPr txBox="1"/>
            <p:nvPr/>
          </p:nvSpPr>
          <p:spPr>
            <a:xfrm>
              <a:off x="240" y="3072"/>
              <a:ext cx="2304"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panose="02020603050405020304"/>
                <a:buNone/>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Adding 45 causes a split of</a:t>
              </a:r>
              <a:r>
                <a:rPr lang="en-US" sz="2400" b="0" i="0" u="none" strike="noStrike" cap="none">
                  <a:solidFill>
                    <a:schemeClr val="dk1"/>
                  </a:solidFill>
                  <a:latin typeface="Times"/>
                  <a:ea typeface="Times"/>
                  <a:cs typeface="Times"/>
                  <a:sym typeface="Times"/>
                </a:rPr>
                <a:t> </a:t>
              </a:r>
              <a:endParaRPr lang="en-US" sz="2400" b="0" i="0" u="none" strike="noStrike" cap="none">
                <a:solidFill>
                  <a:schemeClr val="dk1"/>
                </a:solidFill>
                <a:latin typeface="Times"/>
                <a:ea typeface="Times"/>
                <a:cs typeface="Times"/>
                <a:sym typeface="Times"/>
              </a:endParaRPr>
            </a:p>
          </p:txBody>
        </p:sp>
        <p:sp>
          <p:nvSpPr>
            <p:cNvPr id="324" name="Google Shape;324;p38"/>
            <p:cNvSpPr txBox="1"/>
            <p:nvPr/>
          </p:nvSpPr>
          <p:spPr>
            <a:xfrm>
              <a:off x="2496" y="3120"/>
              <a:ext cx="303"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5" name="Google Shape;325;p38"/>
            <p:cNvSpPr txBox="1"/>
            <p:nvPr/>
          </p:nvSpPr>
          <p:spPr>
            <a:xfrm>
              <a:off x="2799" y="3120"/>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6" name="Google Shape;326;p38"/>
            <p:cNvSpPr txBox="1"/>
            <p:nvPr/>
          </p:nvSpPr>
          <p:spPr>
            <a:xfrm>
              <a:off x="3072" y="3120"/>
              <a:ext cx="303"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7" name="Google Shape;327;p38"/>
            <p:cNvSpPr txBox="1"/>
            <p:nvPr/>
          </p:nvSpPr>
          <p:spPr>
            <a:xfrm>
              <a:off x="3375" y="3120"/>
              <a:ext cx="301" cy="22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29</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8" name="Google Shape;328;p38"/>
            <p:cNvSpPr txBox="1"/>
            <p:nvPr/>
          </p:nvSpPr>
          <p:spPr>
            <a:xfrm>
              <a:off x="240" y="3456"/>
              <a:ext cx="5232" cy="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panose="02020603050405020304"/>
                <a:buNone/>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and promoting 28 to the root then causes the root to split</a:t>
              </a:r>
              <a:endPar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32"/>
        <p:cNvGrpSpPr/>
        <p:nvPr/>
      </p:nvGrpSpPr>
      <p:grpSpPr>
        <a:xfrm>
          <a:off x="0" y="0"/>
          <a:ext cx="0" cy="0"/>
          <a:chOff x="0" y="0"/>
          <a:chExt cx="0" cy="0"/>
        </a:xfrm>
      </p:grpSpPr>
      <p:sp>
        <p:nvSpPr>
          <p:cNvPr id="333" name="Google Shape;333;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Constructing a B-tree (contd.)</a:t>
            </a: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4" name="Google Shape;334;p3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rPr>
            </a:fld>
            <a:endParaRPr lang="en-US" sz="900" b="0" i="0" u="none" strike="noStrike" cap="none">
              <a:solidFill>
                <a:srgbClr val="898989"/>
              </a:solidFill>
              <a:latin typeface="Arial" panose="020B0604020202020204"/>
              <a:ea typeface="Arial" panose="020B0604020202020204"/>
              <a:cs typeface="Arial" panose="020B0604020202020204"/>
              <a:sym typeface="Arial" panose="020B0604020202020204"/>
            </a:endParaRPr>
          </a:p>
        </p:txBody>
      </p:sp>
      <p:cxnSp>
        <p:nvCxnSpPr>
          <p:cNvPr id="335" name="Google Shape;335;p39"/>
          <p:cNvCxnSpPr/>
          <p:nvPr/>
        </p:nvCxnSpPr>
        <p:spPr>
          <a:xfrm flipH="1">
            <a:off x="762000" y="3352800"/>
            <a:ext cx="1371600" cy="1066800"/>
          </a:xfrm>
          <a:prstGeom prst="straightConnector1">
            <a:avLst/>
          </a:prstGeom>
          <a:noFill/>
          <a:ln w="12700" cap="flat" cmpd="sng">
            <a:solidFill>
              <a:schemeClr val="dk1"/>
            </a:solidFill>
            <a:prstDash val="solid"/>
            <a:miter lim="800000"/>
            <a:headEnd type="none" w="med" len="med"/>
            <a:tailEnd type="none" w="med" len="med"/>
          </a:ln>
        </p:spPr>
      </p:cxnSp>
      <p:cxnSp>
        <p:nvCxnSpPr>
          <p:cNvPr id="336" name="Google Shape;336;p39"/>
          <p:cNvCxnSpPr/>
          <p:nvPr/>
        </p:nvCxnSpPr>
        <p:spPr>
          <a:xfrm flipH="1">
            <a:off x="1981200" y="3352800"/>
            <a:ext cx="457200" cy="1066800"/>
          </a:xfrm>
          <a:prstGeom prst="straightConnector1">
            <a:avLst/>
          </a:prstGeom>
          <a:noFill/>
          <a:ln w="12700" cap="flat" cmpd="sng">
            <a:solidFill>
              <a:schemeClr val="dk1"/>
            </a:solidFill>
            <a:prstDash val="solid"/>
            <a:miter lim="800000"/>
            <a:headEnd type="none" w="med" len="med"/>
            <a:tailEnd type="none" w="med" len="med"/>
          </a:ln>
        </p:spPr>
      </p:cxnSp>
      <p:cxnSp>
        <p:nvCxnSpPr>
          <p:cNvPr id="337" name="Google Shape;337;p39"/>
          <p:cNvCxnSpPr/>
          <p:nvPr/>
        </p:nvCxnSpPr>
        <p:spPr>
          <a:xfrm>
            <a:off x="2819400" y="3352800"/>
            <a:ext cx="533400" cy="1066800"/>
          </a:xfrm>
          <a:prstGeom prst="straightConnector1">
            <a:avLst/>
          </a:prstGeom>
          <a:noFill/>
          <a:ln w="12700" cap="flat" cmpd="sng">
            <a:solidFill>
              <a:schemeClr val="dk1"/>
            </a:solidFill>
            <a:prstDash val="solid"/>
            <a:miter lim="800000"/>
            <a:headEnd type="none" w="med" len="med"/>
            <a:tailEnd type="none" w="med" len="med"/>
          </a:ln>
        </p:spPr>
      </p:cxnSp>
      <p:cxnSp>
        <p:nvCxnSpPr>
          <p:cNvPr id="338" name="Google Shape;338;p39"/>
          <p:cNvCxnSpPr/>
          <p:nvPr/>
        </p:nvCxnSpPr>
        <p:spPr>
          <a:xfrm flipH="1">
            <a:off x="4724400" y="3352800"/>
            <a:ext cx="990600" cy="1066800"/>
          </a:xfrm>
          <a:prstGeom prst="straightConnector1">
            <a:avLst/>
          </a:prstGeom>
          <a:noFill/>
          <a:ln w="12700" cap="flat" cmpd="sng">
            <a:solidFill>
              <a:schemeClr val="dk1"/>
            </a:solidFill>
            <a:prstDash val="solid"/>
            <a:miter lim="800000"/>
            <a:headEnd type="none" w="med" len="med"/>
            <a:tailEnd type="none" w="med" len="med"/>
          </a:ln>
        </p:spPr>
      </p:cxnSp>
      <p:cxnSp>
        <p:nvCxnSpPr>
          <p:cNvPr id="339" name="Google Shape;339;p39"/>
          <p:cNvCxnSpPr/>
          <p:nvPr/>
        </p:nvCxnSpPr>
        <p:spPr>
          <a:xfrm flipH="1">
            <a:off x="5943600" y="3352800"/>
            <a:ext cx="152400" cy="1066800"/>
          </a:xfrm>
          <a:prstGeom prst="straightConnector1">
            <a:avLst/>
          </a:prstGeom>
          <a:noFill/>
          <a:ln w="12700" cap="flat" cmpd="sng">
            <a:solidFill>
              <a:schemeClr val="dk1"/>
            </a:solidFill>
            <a:prstDash val="solid"/>
            <a:miter lim="800000"/>
            <a:headEnd type="none" w="med" len="med"/>
            <a:tailEnd type="none" w="med" len="med"/>
          </a:ln>
        </p:spPr>
      </p:cxnSp>
      <p:cxnSp>
        <p:nvCxnSpPr>
          <p:cNvPr id="340" name="Google Shape;340;p39"/>
          <p:cNvCxnSpPr/>
          <p:nvPr/>
        </p:nvCxnSpPr>
        <p:spPr>
          <a:xfrm>
            <a:off x="6400800" y="3352800"/>
            <a:ext cx="1219200" cy="1066800"/>
          </a:xfrm>
          <a:prstGeom prst="straightConnector1">
            <a:avLst/>
          </a:prstGeom>
          <a:noFill/>
          <a:ln w="12700" cap="flat" cmpd="sng">
            <a:solidFill>
              <a:schemeClr val="dk1"/>
            </a:solidFill>
            <a:prstDash val="solid"/>
            <a:miter lim="800000"/>
            <a:headEnd type="none" w="med" len="med"/>
            <a:tailEnd type="none" w="med" len="med"/>
          </a:ln>
        </p:spPr>
      </p:cxnSp>
      <p:cxnSp>
        <p:nvCxnSpPr>
          <p:cNvPr id="341" name="Google Shape;341;p39"/>
          <p:cNvCxnSpPr/>
          <p:nvPr/>
        </p:nvCxnSpPr>
        <p:spPr>
          <a:xfrm flipH="1">
            <a:off x="2438400" y="2438400"/>
            <a:ext cx="1447800" cy="685800"/>
          </a:xfrm>
          <a:prstGeom prst="straightConnector1">
            <a:avLst/>
          </a:prstGeom>
          <a:noFill/>
          <a:ln w="12700" cap="flat" cmpd="sng">
            <a:solidFill>
              <a:schemeClr val="dk1"/>
            </a:solidFill>
            <a:prstDash val="solid"/>
            <a:miter lim="800000"/>
            <a:headEnd type="none" w="med" len="med"/>
            <a:tailEnd type="none" w="med" len="med"/>
          </a:ln>
        </p:spPr>
      </p:cxnSp>
      <p:cxnSp>
        <p:nvCxnSpPr>
          <p:cNvPr id="342" name="Google Shape;342;p39"/>
          <p:cNvCxnSpPr/>
          <p:nvPr/>
        </p:nvCxnSpPr>
        <p:spPr>
          <a:xfrm>
            <a:off x="4114800" y="2438400"/>
            <a:ext cx="1981200" cy="685800"/>
          </a:xfrm>
          <a:prstGeom prst="straightConnector1">
            <a:avLst/>
          </a:prstGeom>
          <a:noFill/>
          <a:ln w="12700" cap="flat" cmpd="sng">
            <a:solidFill>
              <a:schemeClr val="dk1"/>
            </a:solidFill>
            <a:prstDash val="solid"/>
            <a:miter lim="800000"/>
            <a:headEnd type="none" w="med" len="med"/>
            <a:tailEnd type="none" w="med" len="med"/>
          </a:ln>
        </p:spPr>
      </p:cxnSp>
      <p:sp>
        <p:nvSpPr>
          <p:cNvPr id="343" name="Google Shape;343;p39"/>
          <p:cNvSpPr txBox="1"/>
          <p:nvPr/>
        </p:nvSpPr>
        <p:spPr>
          <a:xfrm>
            <a:off x="3778250" y="21336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17</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4" name="Google Shape;344;p39"/>
          <p:cNvSpPr txBox="1"/>
          <p:nvPr/>
        </p:nvSpPr>
        <p:spPr>
          <a:xfrm>
            <a:off x="1957387" y="29718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3</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5" name="Google Shape;345;p39"/>
          <p:cNvSpPr txBox="1"/>
          <p:nvPr/>
        </p:nvSpPr>
        <p:spPr>
          <a:xfrm>
            <a:off x="2438400" y="29718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6" name="Google Shape;346;p39"/>
          <p:cNvSpPr txBox="1"/>
          <p:nvPr/>
        </p:nvSpPr>
        <p:spPr>
          <a:xfrm>
            <a:off x="5614987" y="29718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7" name="Google Shape;347;p39"/>
          <p:cNvSpPr txBox="1"/>
          <p:nvPr/>
        </p:nvSpPr>
        <p:spPr>
          <a:xfrm>
            <a:off x="6096000" y="29718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48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8" name="Google Shape;348;p39"/>
          <p:cNvSpPr txBox="1"/>
          <p:nvPr/>
        </p:nvSpPr>
        <p:spPr>
          <a:xfrm>
            <a:off x="30480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9" name="Google Shape;349;p39"/>
          <p:cNvSpPr txBox="1"/>
          <p:nvPr/>
        </p:nvSpPr>
        <p:spPr>
          <a:xfrm>
            <a:off x="78581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0" name="Google Shape;350;p39"/>
          <p:cNvSpPr txBox="1"/>
          <p:nvPr/>
        </p:nvSpPr>
        <p:spPr>
          <a:xfrm>
            <a:off x="152400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1" name="Google Shape;351;p39"/>
          <p:cNvSpPr txBox="1"/>
          <p:nvPr/>
        </p:nvSpPr>
        <p:spPr>
          <a:xfrm>
            <a:off x="200501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7</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2" name="Google Shape;352;p39"/>
          <p:cNvSpPr txBox="1"/>
          <p:nvPr/>
        </p:nvSpPr>
        <p:spPr>
          <a:xfrm>
            <a:off x="266700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3" name="Google Shape;353;p39"/>
          <p:cNvSpPr txBox="1"/>
          <p:nvPr/>
        </p:nvSpPr>
        <p:spPr>
          <a:xfrm>
            <a:off x="314801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14</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4" name="Google Shape;354;p39"/>
          <p:cNvSpPr txBox="1"/>
          <p:nvPr/>
        </p:nvSpPr>
        <p:spPr>
          <a:xfrm>
            <a:off x="3581400"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16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5" name="Google Shape;355;p39"/>
          <p:cNvSpPr txBox="1"/>
          <p:nvPr/>
        </p:nvSpPr>
        <p:spPr>
          <a:xfrm>
            <a:off x="673735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52</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6" name="Google Shape;356;p39"/>
          <p:cNvSpPr txBox="1"/>
          <p:nvPr/>
        </p:nvSpPr>
        <p:spPr>
          <a:xfrm>
            <a:off x="721836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53</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7" name="Google Shape;357;p39"/>
          <p:cNvSpPr txBox="1"/>
          <p:nvPr/>
        </p:nvSpPr>
        <p:spPr>
          <a:xfrm>
            <a:off x="765175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55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8" name="Google Shape;358;p39"/>
          <p:cNvSpPr txBox="1"/>
          <p:nvPr/>
        </p:nvSpPr>
        <p:spPr>
          <a:xfrm>
            <a:off x="813276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68</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9" name="Google Shape;359;p39"/>
          <p:cNvSpPr txBox="1"/>
          <p:nvPr/>
        </p:nvSpPr>
        <p:spPr>
          <a:xfrm>
            <a:off x="426720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0" name="Google Shape;360;p39"/>
          <p:cNvSpPr txBox="1"/>
          <p:nvPr/>
        </p:nvSpPr>
        <p:spPr>
          <a:xfrm>
            <a:off x="474821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26</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1" name="Google Shape;361;p39"/>
          <p:cNvSpPr txBox="1"/>
          <p:nvPr/>
        </p:nvSpPr>
        <p:spPr>
          <a:xfrm>
            <a:off x="5486400" y="4267200"/>
            <a:ext cx="481012"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29</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2" name="Google Shape;362;p39"/>
          <p:cNvSpPr txBox="1"/>
          <p:nvPr/>
        </p:nvSpPr>
        <p:spPr>
          <a:xfrm>
            <a:off x="5967412" y="4267200"/>
            <a:ext cx="477837" cy="36036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panose="02020603050405020304"/>
              <a:buNone/>
            </a:pPr>
            <a:r>
              <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45</a:t>
            </a:r>
            <a:endParaRPr lang="en-US"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66"/>
        <p:cNvGrpSpPr/>
        <p:nvPr/>
      </p:nvGrpSpPr>
      <p:grpSpPr>
        <a:xfrm>
          <a:off x="0" y="0"/>
          <a:ext cx="0" cy="0"/>
          <a:chOff x="0" y="0"/>
          <a:chExt cx="0" cy="0"/>
        </a:xfrm>
      </p:grpSpPr>
      <p:sp>
        <p:nvSpPr>
          <p:cNvPr id="367" name="Google Shape;367;p40"/>
          <p:cNvSpPr txBox="1"/>
          <p:nvPr/>
        </p:nvSpPr>
        <p:spPr>
          <a:xfrm>
            <a:off x="9525" y="0"/>
            <a:ext cx="92106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Roboto" panose="02000000000000000000"/>
              <a:buNone/>
            </a:pPr>
            <a:r>
              <a:rPr lang="en-US" sz="1800" b="0" i="0" u="none" strike="noStrike" cap="none">
                <a:solidFill>
                  <a:schemeClr val="dk1"/>
                </a:solidFill>
                <a:latin typeface="Roboto" panose="02000000000000000000"/>
                <a:ea typeface="Roboto" panose="02000000000000000000"/>
                <a:cs typeface="Roboto" panose="02000000000000000000"/>
                <a:sym typeface="Roboto" panose="02000000000000000000"/>
              </a:rPr>
              <a:t>Example2: 10, 20, 30, 40, 50, 60, 70, 80 and 90 . Create a  B-Tree of order 5.</a:t>
            </a:r>
            <a:endParaRPr lang="en-US" sz="1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0"/>
          <p:cNvSpPr txBox="1"/>
          <p:nvPr/>
        </p:nvSpPr>
        <p:spPr>
          <a:xfrm>
            <a:off x="9525" y="0"/>
            <a:ext cx="92106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Roboto" panose="02000000000000000000"/>
              <a:buNone/>
            </a:pPr>
            <a:r>
              <a:rPr lang="en-US" sz="1800" b="0" i="0" u="none" strike="noStrike" cap="none">
                <a:solidFill>
                  <a:schemeClr val="dk1"/>
                </a:solidFill>
                <a:latin typeface="Roboto" panose="02000000000000000000"/>
                <a:ea typeface="Roboto" panose="02000000000000000000"/>
                <a:cs typeface="Roboto" panose="02000000000000000000"/>
                <a:sym typeface="Roboto" panose="02000000000000000000"/>
              </a:rPr>
              <a:t>Example2: 10, 20, 30, 40, 50, 60, 70, 80 and 90 . Create a  B-Tree of order 5.</a:t>
            </a:r>
            <a:endParaRPr lang="en-US" sz="1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368" name="Google Shape;368;p40"/>
          <p:cNvPicPr preferRelativeResize="0"/>
          <p:nvPr/>
        </p:nvPicPr>
        <p:blipFill rotWithShape="1">
          <a:blip r:embed="rId1"/>
          <a:srcRect/>
          <a:stretch>
            <a:fillRect/>
          </a:stretch>
        </p:blipFill>
        <p:spPr>
          <a:xfrm>
            <a:off x="166687" y="714375"/>
            <a:ext cx="8763000" cy="1190625"/>
          </a:xfrm>
          <a:prstGeom prst="rect">
            <a:avLst/>
          </a:prstGeom>
          <a:noFill/>
          <a:ln>
            <a:noFill/>
          </a:ln>
        </p:spPr>
      </p:pic>
      <p:pic>
        <p:nvPicPr>
          <p:cNvPr id="369" name="Google Shape;369;p40"/>
          <p:cNvPicPr preferRelativeResize="0"/>
          <p:nvPr/>
        </p:nvPicPr>
        <p:blipFill rotWithShape="1">
          <a:blip r:embed="rId2"/>
          <a:srcRect/>
          <a:stretch>
            <a:fillRect/>
          </a:stretch>
        </p:blipFill>
        <p:spPr>
          <a:xfrm>
            <a:off x="2895600" y="2148205"/>
            <a:ext cx="2657475" cy="733425"/>
          </a:xfrm>
          <a:prstGeom prst="rect">
            <a:avLst/>
          </a:prstGeom>
          <a:noFill/>
          <a:ln>
            <a:noFill/>
          </a:ln>
        </p:spPr>
      </p:pic>
      <p:pic>
        <p:nvPicPr>
          <p:cNvPr id="370" name="Google Shape;370;p40"/>
          <p:cNvPicPr preferRelativeResize="0"/>
          <p:nvPr/>
        </p:nvPicPr>
        <p:blipFill rotWithShape="1">
          <a:blip r:embed="rId3"/>
          <a:srcRect/>
          <a:stretch>
            <a:fillRect/>
          </a:stretch>
        </p:blipFill>
        <p:spPr>
          <a:xfrm>
            <a:off x="6248400" y="2022475"/>
            <a:ext cx="2047875" cy="1238250"/>
          </a:xfrm>
          <a:prstGeom prst="rect">
            <a:avLst/>
          </a:prstGeom>
          <a:noFill/>
          <a:ln>
            <a:noFill/>
          </a:ln>
        </p:spPr>
      </p:pic>
      <p:sp>
        <p:nvSpPr>
          <p:cNvPr id="371" name="Google Shape;371;p40"/>
          <p:cNvSpPr/>
          <p:nvPr/>
        </p:nvSpPr>
        <p:spPr>
          <a:xfrm>
            <a:off x="5553075" y="2500312"/>
            <a:ext cx="466725" cy="242887"/>
          </a:xfrm>
          <a:prstGeom prst="rightArrow">
            <a:avLst>
              <a:gd name="adj1" fmla="val 15980"/>
              <a:gd name="adj2" fmla="val 50000"/>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pic>
        <p:nvPicPr>
          <p:cNvPr id="372" name="Google Shape;372;p40"/>
          <p:cNvPicPr preferRelativeResize="0"/>
          <p:nvPr/>
        </p:nvPicPr>
        <p:blipFill rotWithShape="1">
          <a:blip r:embed="rId4"/>
          <a:srcRect/>
          <a:stretch>
            <a:fillRect/>
          </a:stretch>
        </p:blipFill>
        <p:spPr>
          <a:xfrm>
            <a:off x="1828800" y="4191000"/>
            <a:ext cx="2352675" cy="1200150"/>
          </a:xfrm>
          <a:prstGeom prst="rect">
            <a:avLst/>
          </a:prstGeom>
          <a:noFill/>
          <a:ln>
            <a:noFill/>
          </a:ln>
        </p:spPr>
      </p:pic>
      <p:pic>
        <p:nvPicPr>
          <p:cNvPr id="373" name="Google Shape;373;p40"/>
          <p:cNvPicPr preferRelativeResize="0"/>
          <p:nvPr/>
        </p:nvPicPr>
        <p:blipFill rotWithShape="1">
          <a:blip r:embed="rId5"/>
          <a:srcRect/>
          <a:stretch>
            <a:fillRect/>
          </a:stretch>
        </p:blipFill>
        <p:spPr>
          <a:xfrm>
            <a:off x="588962" y="3657600"/>
            <a:ext cx="885825" cy="333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 calcmode="lin" valueType="num">
                                      <p:cBhvr additive="base">
                                        <p:cTn id="7" dur="500" fill="hold"/>
                                        <p:tgtEl>
                                          <p:spTgt spid="368"/>
                                        </p:tgtEl>
                                        <p:attrNameLst>
                                          <p:attrName>ppt_x</p:attrName>
                                        </p:attrNameLst>
                                      </p:cBhvr>
                                      <p:tavLst>
                                        <p:tav tm="0">
                                          <p:val>
                                            <p:strVal val="#ppt_x"/>
                                          </p:val>
                                        </p:tav>
                                        <p:tav tm="100000">
                                          <p:val>
                                            <p:strVal val="#ppt_x"/>
                                          </p:val>
                                        </p:tav>
                                      </p:tavLst>
                                    </p:anim>
                                    <p:anim calcmode="lin" valueType="num">
                                      <p:cBhvr additive="base">
                                        <p:cTn id="8" dur="500" fill="hold"/>
                                        <p:tgtEl>
                                          <p:spTgt spid="3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9"/>
                                        </p:tgtEl>
                                        <p:attrNameLst>
                                          <p:attrName>style.visibility</p:attrName>
                                        </p:attrNameLst>
                                      </p:cBhvr>
                                      <p:to>
                                        <p:strVal val="visible"/>
                                      </p:to>
                                    </p:set>
                                    <p:anim calcmode="lin" valueType="num">
                                      <p:cBhvr additive="base">
                                        <p:cTn id="13" dur="500" fill="hold"/>
                                        <p:tgtEl>
                                          <p:spTgt spid="369"/>
                                        </p:tgtEl>
                                        <p:attrNameLst>
                                          <p:attrName>ppt_x</p:attrName>
                                        </p:attrNameLst>
                                      </p:cBhvr>
                                      <p:tavLst>
                                        <p:tav tm="0">
                                          <p:val>
                                            <p:strVal val="#ppt_x"/>
                                          </p:val>
                                        </p:tav>
                                        <p:tav tm="100000">
                                          <p:val>
                                            <p:strVal val="#ppt_x"/>
                                          </p:val>
                                        </p:tav>
                                      </p:tavLst>
                                    </p:anim>
                                    <p:anim calcmode="lin" valueType="num">
                                      <p:cBhvr additive="base">
                                        <p:cTn id="14" dur="500" fill="hold"/>
                                        <p:tgtEl>
                                          <p:spTgt spid="3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71"/>
                                        </p:tgtEl>
                                        <p:attrNameLst>
                                          <p:attrName>style.visibility</p:attrName>
                                        </p:attrNameLst>
                                      </p:cBhvr>
                                      <p:to>
                                        <p:strVal val="visible"/>
                                      </p:to>
                                    </p:set>
                                    <p:anim calcmode="lin" valueType="num">
                                      <p:cBhvr additive="base">
                                        <p:cTn id="17" dur="500" fill="hold"/>
                                        <p:tgtEl>
                                          <p:spTgt spid="371"/>
                                        </p:tgtEl>
                                        <p:attrNameLst>
                                          <p:attrName>ppt_x</p:attrName>
                                        </p:attrNameLst>
                                      </p:cBhvr>
                                      <p:tavLst>
                                        <p:tav tm="0">
                                          <p:val>
                                            <p:strVal val="#ppt_x"/>
                                          </p:val>
                                        </p:tav>
                                        <p:tav tm="100000">
                                          <p:val>
                                            <p:strVal val="#ppt_x"/>
                                          </p:val>
                                        </p:tav>
                                      </p:tavLst>
                                    </p:anim>
                                    <p:anim calcmode="lin" valueType="num">
                                      <p:cBhvr additive="base">
                                        <p:cTn id="18" dur="500" fill="hold"/>
                                        <p:tgtEl>
                                          <p:spTgt spid="37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70"/>
                                        </p:tgtEl>
                                        <p:attrNameLst>
                                          <p:attrName>style.visibility</p:attrName>
                                        </p:attrNameLst>
                                      </p:cBhvr>
                                      <p:to>
                                        <p:strVal val="visible"/>
                                      </p:to>
                                    </p:set>
                                    <p:anim calcmode="lin" valueType="num">
                                      <p:cBhvr additive="base">
                                        <p:cTn id="21" dur="500" fill="hold"/>
                                        <p:tgtEl>
                                          <p:spTgt spid="370"/>
                                        </p:tgtEl>
                                        <p:attrNameLst>
                                          <p:attrName>ppt_x</p:attrName>
                                        </p:attrNameLst>
                                      </p:cBhvr>
                                      <p:tavLst>
                                        <p:tav tm="0">
                                          <p:val>
                                            <p:strVal val="#ppt_x"/>
                                          </p:val>
                                        </p:tav>
                                        <p:tav tm="100000">
                                          <p:val>
                                            <p:strVal val="#ppt_x"/>
                                          </p:val>
                                        </p:tav>
                                      </p:tavLst>
                                    </p:anim>
                                    <p:anim calcmode="lin" valueType="num">
                                      <p:cBhvr additive="base">
                                        <p:cTn id="22" dur="500" fill="hold"/>
                                        <p:tgtEl>
                                          <p:spTgt spid="37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73"/>
                                        </p:tgtEl>
                                        <p:attrNameLst>
                                          <p:attrName>style.visibility</p:attrName>
                                        </p:attrNameLst>
                                      </p:cBhvr>
                                      <p:to>
                                        <p:strVal val="visible"/>
                                      </p:to>
                                    </p:set>
                                    <p:anim calcmode="lin" valueType="num">
                                      <p:cBhvr additive="base">
                                        <p:cTn id="27" dur="500" fill="hold"/>
                                        <p:tgtEl>
                                          <p:spTgt spid="373"/>
                                        </p:tgtEl>
                                        <p:attrNameLst>
                                          <p:attrName>ppt_x</p:attrName>
                                        </p:attrNameLst>
                                      </p:cBhvr>
                                      <p:tavLst>
                                        <p:tav tm="0">
                                          <p:val>
                                            <p:strVal val="#ppt_x"/>
                                          </p:val>
                                        </p:tav>
                                        <p:tav tm="100000">
                                          <p:val>
                                            <p:strVal val="#ppt_x"/>
                                          </p:val>
                                        </p:tav>
                                      </p:tavLst>
                                    </p:anim>
                                    <p:anim calcmode="lin" valueType="num">
                                      <p:cBhvr additive="base">
                                        <p:cTn id="28" dur="500" fill="hold"/>
                                        <p:tgtEl>
                                          <p:spTgt spid="37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72"/>
                                        </p:tgtEl>
                                        <p:attrNameLst>
                                          <p:attrName>style.visibility</p:attrName>
                                        </p:attrNameLst>
                                      </p:cBhvr>
                                      <p:to>
                                        <p:strVal val="visible"/>
                                      </p:to>
                                    </p:set>
                                    <p:anim calcmode="lin" valueType="num">
                                      <p:cBhvr additive="base">
                                        <p:cTn id="31" dur="500" fill="hold"/>
                                        <p:tgtEl>
                                          <p:spTgt spid="372"/>
                                        </p:tgtEl>
                                        <p:attrNameLst>
                                          <p:attrName>ppt_x</p:attrName>
                                        </p:attrNameLst>
                                      </p:cBhvr>
                                      <p:tavLst>
                                        <p:tav tm="0">
                                          <p:val>
                                            <p:strVal val="#ppt_x"/>
                                          </p:val>
                                        </p:tav>
                                        <p:tav tm="100000">
                                          <p:val>
                                            <p:strVal val="#ppt_x"/>
                                          </p:val>
                                        </p:tav>
                                      </p:tavLst>
                                    </p:anim>
                                    <p:anim calcmode="lin" valueType="num">
                                      <p:cBhvr additive="base">
                                        <p:cTn id="32" dur="500" fill="hold"/>
                                        <p:tgtEl>
                                          <p:spTgt spid="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1"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77"/>
        <p:cNvGrpSpPr/>
        <p:nvPr/>
      </p:nvGrpSpPr>
      <p:grpSpPr>
        <a:xfrm>
          <a:off x="0" y="0"/>
          <a:ext cx="0" cy="0"/>
          <a:chOff x="0" y="0"/>
          <a:chExt cx="0" cy="0"/>
        </a:xfrm>
      </p:grpSpPr>
      <p:sp>
        <p:nvSpPr>
          <p:cNvPr id="378" name="Google Shape;378;p41"/>
          <p:cNvSpPr txBox="1"/>
          <p:nvPr/>
        </p:nvSpPr>
        <p:spPr>
          <a:xfrm>
            <a:off x="9525" y="0"/>
            <a:ext cx="92106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Roboto" panose="02000000000000000000"/>
              <a:buNone/>
            </a:pPr>
            <a:r>
              <a:rPr lang="en-US" sz="1800" b="0" i="0" u="none">
                <a:solidFill>
                  <a:schemeClr val="dk1"/>
                </a:solidFill>
                <a:latin typeface="Roboto" panose="02000000000000000000"/>
                <a:ea typeface="Roboto" panose="02000000000000000000"/>
                <a:cs typeface="Roboto" panose="02000000000000000000"/>
                <a:sym typeface="Roboto" panose="02000000000000000000"/>
              </a:rPr>
              <a:t>sequence of integers 10, 20, 30, 40, 50, 60, 70, 80 and 90</a:t>
            </a:r>
            <a:endParaRPr lang="en-US" sz="1800" b="0" i="0" u="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379" name="Google Shape;379;p41"/>
          <p:cNvPicPr preferRelativeResize="0"/>
          <p:nvPr/>
        </p:nvPicPr>
        <p:blipFill rotWithShape="1">
          <a:blip r:embed="rId1"/>
          <a:srcRect/>
          <a:stretch>
            <a:fillRect/>
          </a:stretch>
        </p:blipFill>
        <p:spPr>
          <a:xfrm>
            <a:off x="0" y="762000"/>
            <a:ext cx="8810625" cy="1752600"/>
          </a:xfrm>
          <a:prstGeom prst="rect">
            <a:avLst/>
          </a:prstGeom>
          <a:noFill/>
          <a:ln>
            <a:noFill/>
          </a:ln>
        </p:spPr>
      </p:pic>
      <p:pic>
        <p:nvPicPr>
          <p:cNvPr id="380" name="Google Shape;380;p41"/>
          <p:cNvPicPr preferRelativeResize="0"/>
          <p:nvPr/>
        </p:nvPicPr>
        <p:blipFill rotWithShape="1">
          <a:blip r:embed="rId2"/>
          <a:srcRect/>
          <a:stretch>
            <a:fillRect/>
          </a:stretch>
        </p:blipFill>
        <p:spPr>
          <a:xfrm>
            <a:off x="2667000" y="2590800"/>
            <a:ext cx="3057525" cy="1257300"/>
          </a:xfrm>
          <a:prstGeom prst="rect">
            <a:avLst/>
          </a:prstGeom>
          <a:noFill/>
          <a:ln>
            <a:noFill/>
          </a:ln>
        </p:spPr>
      </p:pic>
      <p:pic>
        <p:nvPicPr>
          <p:cNvPr id="381" name="Google Shape;381;p41"/>
          <p:cNvPicPr preferRelativeResize="0"/>
          <p:nvPr/>
        </p:nvPicPr>
        <p:blipFill rotWithShape="1">
          <a:blip r:embed="rId2"/>
          <a:srcRect/>
          <a:stretch>
            <a:fillRect/>
          </a:stretch>
        </p:blipFill>
        <p:spPr>
          <a:xfrm>
            <a:off x="2590800" y="4648200"/>
            <a:ext cx="3057525" cy="1257300"/>
          </a:xfrm>
          <a:prstGeom prst="rect">
            <a:avLst/>
          </a:prstGeom>
          <a:noFill/>
          <a:ln>
            <a:noFill/>
          </a:ln>
        </p:spPr>
      </p:pic>
      <p:pic>
        <p:nvPicPr>
          <p:cNvPr id="382" name="Google Shape;382;p41"/>
          <p:cNvPicPr preferRelativeResize="0"/>
          <p:nvPr/>
        </p:nvPicPr>
        <p:blipFill rotWithShape="1">
          <a:blip r:embed="rId3"/>
          <a:srcRect/>
          <a:stretch>
            <a:fillRect/>
          </a:stretch>
        </p:blipFill>
        <p:spPr>
          <a:xfrm>
            <a:off x="152400" y="4143375"/>
            <a:ext cx="1866900" cy="400050"/>
          </a:xfrm>
          <a:prstGeom prst="rect">
            <a:avLst/>
          </a:prstGeom>
          <a:noFill/>
          <a:ln>
            <a:noFill/>
          </a:ln>
        </p:spPr>
      </p:pic>
      <p:pic>
        <p:nvPicPr>
          <p:cNvPr id="383" name="Google Shape;383;p41"/>
          <p:cNvPicPr preferRelativeResize="0"/>
          <p:nvPr/>
        </p:nvPicPr>
        <p:blipFill rotWithShape="1">
          <a:blip r:embed="rId4"/>
          <a:srcRect/>
          <a:stretch>
            <a:fillRect/>
          </a:stretch>
        </p:blipFill>
        <p:spPr>
          <a:xfrm>
            <a:off x="5330825" y="5286375"/>
            <a:ext cx="514350" cy="355600"/>
          </a:xfrm>
          <a:prstGeom prst="rect">
            <a:avLst/>
          </a:prstGeom>
          <a:noFill/>
          <a:ln>
            <a:noFill/>
          </a:ln>
        </p:spPr>
      </p:pic>
      <p:sp>
        <p:nvSpPr>
          <p:cNvPr id="384" name="Google Shape;384;p41"/>
          <p:cNvSpPr/>
          <p:nvPr/>
        </p:nvSpPr>
        <p:spPr>
          <a:xfrm>
            <a:off x="3124200" y="2514600"/>
            <a:ext cx="152400" cy="304800"/>
          </a:xfrm>
          <a:prstGeom prst="downArrow">
            <a:avLst>
              <a:gd name="adj1" fmla="val 50000"/>
              <a:gd name="adj2" fmla="val 50000"/>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 calcmode="lin" valueType="num">
                                      <p:cBhvr additive="base">
                                        <p:cTn id="7" dur="500"/>
                                        <p:tgtEl>
                                          <p:spTgt spid="37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0"/>
                                        </p:tgtEl>
                                        <p:attrNameLst>
                                          <p:attrName>style.visibility</p:attrName>
                                        </p:attrNameLst>
                                      </p:cBhvr>
                                      <p:to>
                                        <p:strVal val="visible"/>
                                      </p:to>
                                    </p:set>
                                    <p:anim calcmode="lin" valueType="num">
                                      <p:cBhvr additive="base">
                                        <p:cTn id="12" dur="500"/>
                                        <p:tgtEl>
                                          <p:spTgt spid="38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2"/>
                                        </p:tgtEl>
                                        <p:attrNameLst>
                                          <p:attrName>style.visibility</p:attrName>
                                        </p:attrNameLst>
                                      </p:cBhvr>
                                      <p:to>
                                        <p:strVal val="visible"/>
                                      </p:to>
                                    </p:set>
                                    <p:anim calcmode="lin" valueType="num">
                                      <p:cBhvr additive="base">
                                        <p:cTn id="17" dur="500"/>
                                        <p:tgtEl>
                                          <p:spTgt spid="382"/>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81"/>
                                        </p:tgtEl>
                                        <p:attrNameLst>
                                          <p:attrName>style.visibility</p:attrName>
                                        </p:attrNameLst>
                                      </p:cBhvr>
                                      <p:to>
                                        <p:strVal val="visible"/>
                                      </p:to>
                                    </p:set>
                                    <p:anim calcmode="lin" valueType="num">
                                      <p:cBhvr additive="base">
                                        <p:cTn id="20" dur="500"/>
                                        <p:tgtEl>
                                          <p:spTgt spid="381"/>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83"/>
                                        </p:tgtEl>
                                        <p:attrNameLst>
                                          <p:attrName>style.visibility</p:attrName>
                                        </p:attrNameLst>
                                      </p:cBhvr>
                                      <p:to>
                                        <p:strVal val="visible"/>
                                      </p:to>
                                    </p:set>
                                    <p:anim calcmode="lin" valueType="num">
                                      <p:cBhvr additive="base">
                                        <p:cTn id="23" dur="500"/>
                                        <p:tgtEl>
                                          <p:spTgt spid="3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88"/>
        <p:cNvGrpSpPr/>
        <p:nvPr/>
      </p:nvGrpSpPr>
      <p:grpSpPr>
        <a:xfrm>
          <a:off x="0" y="0"/>
          <a:ext cx="0" cy="0"/>
          <a:chOff x="0" y="0"/>
          <a:chExt cx="0" cy="0"/>
        </a:xfrm>
      </p:grpSpPr>
      <p:sp>
        <p:nvSpPr>
          <p:cNvPr id="389" name="Google Shape;389;p4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Removal from a B-tree</a:t>
            </a: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0" name="Google Shape;390;p4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panose="020B0604020202020204"/>
              <a:buChar char="•"/>
            </a:pPr>
            <a:r>
              <a:rPr lang="en-US" sz="2800" b="0" i="0" u="none">
                <a:solidFill>
                  <a:schemeClr val="dk1"/>
                </a:solidFill>
                <a:latin typeface="Calibri" panose="020F0502020204030204"/>
                <a:ea typeface="Calibri" panose="020F0502020204030204"/>
                <a:cs typeface="Calibri" panose="020F0502020204030204"/>
                <a:sym typeface="Calibri" panose="020F0502020204030204"/>
              </a:rPr>
              <a:t>During insertion, the key always goes </a:t>
            </a:r>
            <a:r>
              <a:rPr lang="en-US" sz="2800" b="0" i="1" u="none">
                <a:solidFill>
                  <a:schemeClr val="dk1"/>
                </a:solidFill>
                <a:latin typeface="Calibri" panose="020F0502020204030204"/>
                <a:ea typeface="Calibri" panose="020F0502020204030204"/>
                <a:cs typeface="Calibri" panose="020F0502020204030204"/>
                <a:sym typeface="Calibri" panose="020F0502020204030204"/>
              </a:rPr>
              <a:t>into</a:t>
            </a:r>
            <a:r>
              <a:rPr lang="en-US" sz="2800" b="0" i="0" u="none">
                <a:solidFill>
                  <a:schemeClr val="dk1"/>
                </a:solidFill>
                <a:latin typeface="Calibri" panose="020F0502020204030204"/>
                <a:ea typeface="Calibri" panose="020F0502020204030204"/>
                <a:cs typeface="Calibri" panose="020F0502020204030204"/>
                <a:sym typeface="Calibri" panose="020F0502020204030204"/>
              </a:rPr>
              <a:t> a </a:t>
            </a:r>
            <a:r>
              <a:rPr lang="en-US" sz="2800" b="0" i="1" u="none">
                <a:solidFill>
                  <a:schemeClr val="dk1"/>
                </a:solidFill>
                <a:latin typeface="Calibri" panose="020F0502020204030204"/>
                <a:ea typeface="Calibri" panose="020F0502020204030204"/>
                <a:cs typeface="Calibri" panose="020F0502020204030204"/>
                <a:sym typeface="Calibri" panose="020F0502020204030204"/>
              </a:rPr>
              <a:t>leaf</a:t>
            </a:r>
            <a:r>
              <a:rPr lang="en-US" sz="2800" b="0" i="0" u="none">
                <a:solidFill>
                  <a:schemeClr val="dk1"/>
                </a:solidFill>
                <a:latin typeface="Calibri" panose="020F0502020204030204"/>
                <a:ea typeface="Calibri" panose="020F0502020204030204"/>
                <a:cs typeface="Calibri" panose="020F0502020204030204"/>
                <a:sym typeface="Calibri" panose="020F0502020204030204"/>
              </a:rPr>
              <a:t>.  For deletion we wish to remove </a:t>
            </a:r>
            <a:r>
              <a:rPr lang="en-US" sz="2800" b="0" i="1" u="none">
                <a:solidFill>
                  <a:schemeClr val="dk1"/>
                </a:solidFill>
                <a:latin typeface="Calibri" panose="020F0502020204030204"/>
                <a:ea typeface="Calibri" panose="020F0502020204030204"/>
                <a:cs typeface="Calibri" panose="020F0502020204030204"/>
                <a:sym typeface="Calibri" panose="020F0502020204030204"/>
              </a:rPr>
              <a:t>from</a:t>
            </a:r>
            <a:r>
              <a:rPr lang="en-US" sz="2800" b="0" i="0" u="none">
                <a:solidFill>
                  <a:schemeClr val="dk1"/>
                </a:solidFill>
                <a:latin typeface="Calibri" panose="020F0502020204030204"/>
                <a:ea typeface="Calibri" panose="020F0502020204030204"/>
                <a:cs typeface="Calibri" panose="020F0502020204030204"/>
                <a:sym typeface="Calibri" panose="020F0502020204030204"/>
              </a:rPr>
              <a:t> a leaf.  There are three possible ways we can do this:</a:t>
            </a:r>
            <a:endParaRPr lang="en-US" sz="2800" b="0" i="0" u="none">
              <a:solidFill>
                <a:schemeClr val="dk1"/>
              </a:solidFill>
              <a:latin typeface="Calibri" panose="020F0502020204030204"/>
              <a:ea typeface="Calibri" panose="020F0502020204030204"/>
              <a:cs typeface="Calibri" panose="020F0502020204030204"/>
              <a:sym typeface="Calibri" panose="020F0502020204030204"/>
            </a:endParaRPr>
          </a:p>
          <a:p>
            <a:pPr marL="685800" marR="0" lvl="1" indent="-342900" algn="l" rtl="0">
              <a:lnSpc>
                <a:spcPct val="100000"/>
              </a:lnSpc>
              <a:spcBef>
                <a:spcPts val="480"/>
              </a:spcBef>
              <a:spcAft>
                <a:spcPts val="0"/>
              </a:spcAft>
              <a:buClr>
                <a:schemeClr val="dk1"/>
              </a:buClr>
              <a:buSzPts val="2400"/>
              <a:buFont typeface="Calibri" panose="020F0502020204030204"/>
              <a:buAutoNum type="arabicPeriod"/>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If the key is already in a leaf node, and removing it doesn’t cause that leaf node to have too few keys, then simply remove the key to be deleted.</a:t>
            </a:r>
            <a:endPar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685800" marR="0" lvl="1" indent="-342900" algn="l" rtl="0">
              <a:lnSpc>
                <a:spcPct val="100000"/>
              </a:lnSpc>
              <a:spcBef>
                <a:spcPts val="480"/>
              </a:spcBef>
              <a:spcAft>
                <a:spcPts val="0"/>
              </a:spcAft>
              <a:buClr>
                <a:schemeClr val="dk1"/>
              </a:buClr>
              <a:buSzPts val="2400"/>
              <a:buFont typeface="Calibri" panose="020F0502020204030204"/>
              <a:buAutoNum type="arabicPeriod"/>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If the key is </a:t>
            </a:r>
            <a:r>
              <a:rPr lang="en-US" sz="2400" b="0" i="1" u="none" strike="noStrike" cap="none">
                <a:solidFill>
                  <a:schemeClr val="dk1"/>
                </a:solidFill>
                <a:latin typeface="Calibri" panose="020F0502020204030204"/>
                <a:ea typeface="Calibri" panose="020F0502020204030204"/>
                <a:cs typeface="Calibri" panose="020F0502020204030204"/>
                <a:sym typeface="Calibri" panose="020F0502020204030204"/>
              </a:rPr>
              <a:t>not</a:t>
            </a: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 in a leaf then it is guaranteed (by the nature of a B-tree) that its predecessor or successor will be in a leaf -- in this case we can delete the key and promote the predecessor or successor key to the non-leaf deleted key’s position.</a:t>
            </a:r>
            <a:endPar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1" name="Google Shape;391;p4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59" name="Google Shape;159;p25"/>
          <p:cNvSpPr txBox="1">
            <a:spLocks noGrp="1"/>
          </p:cNvSpPr>
          <p:nvPr>
            <p:ph type="body" idx="1"/>
          </p:nvPr>
        </p:nvSpPr>
        <p:spPr>
          <a:xfrm>
            <a:off x="381000" y="1100137"/>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panose="020B0604020202020204"/>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A tree in which a node can store more than one values(keys) and it can have more than two children.</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B-Tree is a self balanced search tree with multiple keys in every node and more than two children for every node.</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Here no. of keys in a node and no. of children for a node depends on the order of B-Tree. Every B-tree has order.</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228600" algn="l" rtl="0">
              <a:spcBef>
                <a:spcPts val="360"/>
              </a:spcBef>
              <a:spcAft>
                <a:spcPts val="0"/>
              </a:spcAft>
              <a:buClr>
                <a:schemeClr val="dk1"/>
              </a:buClr>
              <a:buSzPts val="1800"/>
              <a:buFont typeface="Arial" panose="020B0604020202020204"/>
              <a:buNone/>
            </a:pPr>
            <a:endParaRPr sz="18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0" name="Google Shape;160;p25"/>
          <p:cNvSpPr/>
          <p:nvPr/>
        </p:nvSpPr>
        <p:spPr>
          <a:xfrm>
            <a:off x="0" y="0"/>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600"/>
              <a:buFont typeface="Calibri" panose="020F0502020204030204"/>
              <a:buNone/>
            </a:pPr>
            <a:r>
              <a:rPr lang="en-US" sz="3600" b="0" i="0" u="none" strike="noStrike" cap="none">
                <a:solidFill>
                  <a:schemeClr val="lt1"/>
                </a:solidFill>
                <a:latin typeface="Calibri" panose="020F0502020204030204"/>
                <a:ea typeface="Calibri" panose="020F0502020204030204"/>
                <a:cs typeface="Calibri" panose="020F0502020204030204"/>
                <a:sym typeface="Calibri" panose="020F0502020204030204"/>
              </a:rPr>
              <a:t>B–Tree (Height balanced m-way search Tree)</a:t>
            </a:r>
            <a:endParaRPr lang="en-US" sz="36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Removal from a B-tree</a:t>
            </a: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7" name="Google Shape;397;p4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panose="020B0604020202020204"/>
              <a:buChar char="•"/>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If (1) or (2) lead to a leaf node containing less than the minimum number of keys then we have to look at the siblings immediately adjacent to the leaf in question:  </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a:p>
            <a:pPr marL="800100" marR="0" lvl="1" indent="-457200" algn="l" rtl="0">
              <a:lnSpc>
                <a:spcPct val="100000"/>
              </a:lnSpc>
              <a:spcBef>
                <a:spcPts val="400"/>
              </a:spcBef>
              <a:spcAft>
                <a:spcPts val="0"/>
              </a:spcAft>
              <a:buClr>
                <a:schemeClr val="dk1"/>
              </a:buClr>
              <a:buSzPts val="2000"/>
              <a:buFont typeface="Calibri" panose="020F0502020204030204"/>
              <a:buAutoNum type="arabicPeriod" startAt="3"/>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if one of them has more than the min. number of keys then we can promote one of its keys to the parent and take the parent key into our lacking leaf </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800100" marR="0" lvl="1" indent="-457200" algn="l" rtl="0">
              <a:lnSpc>
                <a:spcPct val="100000"/>
              </a:lnSpc>
              <a:spcBef>
                <a:spcPts val="400"/>
              </a:spcBef>
              <a:spcAft>
                <a:spcPts val="0"/>
              </a:spcAft>
              <a:buClr>
                <a:schemeClr val="dk1"/>
              </a:buClr>
              <a:buSzPts val="2000"/>
              <a:buFont typeface="Calibri" panose="020F0502020204030204"/>
              <a:buAutoNum type="arabicPeriod" startAt="3"/>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if neither of them has more than the min. number of keys then the lacking leaf and one of its neighbours can be combined with their shared parent (the opposite of promoting a key) and the new leaf will have the correct number of keys; if this step leave the parent with too few keys then we repeat the process up to the root itself, if required.</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8" name="Google Shape;398;p43"/>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02"/>
        <p:cNvGrpSpPr/>
        <p:nvPr/>
      </p:nvGrpSpPr>
      <p:grpSpPr>
        <a:xfrm>
          <a:off x="0" y="0"/>
          <a:ext cx="0" cy="0"/>
          <a:chOff x="0" y="0"/>
          <a:chExt cx="0" cy="0"/>
        </a:xfrm>
      </p:grpSpPr>
      <p:sp>
        <p:nvSpPr>
          <p:cNvPr id="403" name="Google Shape;403;p4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Type #1: Simple leaf deletion</a:t>
            </a:r>
            <a:br>
              <a:rPr lang="en-US" sz="4400" b="0" i="0" u="none">
                <a:solidFill>
                  <a:schemeClr val="dk1"/>
                </a:solidFill>
                <a:latin typeface="Calibri" panose="020F0502020204030204"/>
                <a:ea typeface="Calibri" panose="020F0502020204030204"/>
                <a:cs typeface="Calibri" panose="020F0502020204030204"/>
                <a:sym typeface="Calibri" panose="020F0502020204030204"/>
              </a:rPr>
            </a:br>
            <a:r>
              <a:rPr lang="en-US" sz="2000" b="0" i="0" u="none">
                <a:solidFill>
                  <a:schemeClr val="dk1"/>
                </a:solidFill>
                <a:latin typeface="Calibri" panose="020F0502020204030204"/>
                <a:ea typeface="Calibri" panose="020F0502020204030204"/>
                <a:cs typeface="Calibri" panose="020F0502020204030204"/>
                <a:sym typeface="Calibri" panose="020F0502020204030204"/>
              </a:rPr>
              <a:t>If the key is already in a leaf node and removing it doesn’t cause that leaf node to have too few keys, then simply remove the key to be deleted.</a:t>
            </a:r>
            <a:br>
              <a:rPr lang="en-US" sz="3600" b="0" i="0" u="none">
                <a:solidFill>
                  <a:schemeClr val="dk1"/>
                </a:solidFill>
                <a:latin typeface="Calibri" panose="020F0502020204030204"/>
                <a:ea typeface="Calibri" panose="020F0502020204030204"/>
                <a:cs typeface="Calibri" panose="020F0502020204030204"/>
                <a:sym typeface="Calibri" panose="020F0502020204030204"/>
              </a:rPr>
            </a:br>
            <a:endParaRPr lang="en-US" sz="36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4" name="Google Shape;404;p4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grpSp>
        <p:nvGrpSpPr>
          <p:cNvPr id="405" name="Google Shape;405;p44"/>
          <p:cNvGrpSpPr/>
          <p:nvPr/>
        </p:nvGrpSpPr>
        <p:grpSpPr>
          <a:xfrm>
            <a:off x="990600" y="2209800"/>
            <a:ext cx="6858000" cy="2133600"/>
            <a:chOff x="624" y="1392"/>
            <a:chExt cx="4320" cy="1344"/>
          </a:xfrm>
        </p:grpSpPr>
        <p:grpSp>
          <p:nvGrpSpPr>
            <p:cNvPr id="406" name="Google Shape;406;p44"/>
            <p:cNvGrpSpPr/>
            <p:nvPr/>
          </p:nvGrpSpPr>
          <p:grpSpPr>
            <a:xfrm>
              <a:off x="2160" y="1392"/>
              <a:ext cx="1200" cy="432"/>
              <a:chOff x="2160" y="1392"/>
              <a:chExt cx="1200" cy="432"/>
            </a:xfrm>
          </p:grpSpPr>
          <p:sp>
            <p:nvSpPr>
              <p:cNvPr id="407" name="Google Shape;407;p44"/>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08" name="Google Shape;408;p44"/>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12</a:t>
                </a:r>
                <a:endParaRPr sz="2400"/>
              </a:p>
            </p:txBody>
          </p:sp>
          <p:sp>
            <p:nvSpPr>
              <p:cNvPr id="409" name="Google Shape;409;p44"/>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29</a:t>
                </a:r>
                <a:endParaRPr sz="2400"/>
              </a:p>
            </p:txBody>
          </p:sp>
          <p:sp>
            <p:nvSpPr>
              <p:cNvPr id="410" name="Google Shape;410;p44"/>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52</a:t>
                </a:r>
                <a:endParaRPr sz="2400"/>
              </a:p>
            </p:txBody>
          </p:sp>
        </p:grpSp>
        <p:grpSp>
          <p:nvGrpSpPr>
            <p:cNvPr id="411" name="Google Shape;411;p44"/>
            <p:cNvGrpSpPr/>
            <p:nvPr/>
          </p:nvGrpSpPr>
          <p:grpSpPr>
            <a:xfrm>
              <a:off x="624" y="2304"/>
              <a:ext cx="1200" cy="432"/>
              <a:chOff x="2160" y="1392"/>
              <a:chExt cx="1200" cy="432"/>
            </a:xfrm>
          </p:grpSpPr>
          <p:sp>
            <p:nvSpPr>
              <p:cNvPr id="412" name="Google Shape;412;p44"/>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13" name="Google Shape;413;p44"/>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2</a:t>
                </a:r>
                <a:endParaRPr sz="2400"/>
              </a:p>
            </p:txBody>
          </p:sp>
          <p:sp>
            <p:nvSpPr>
              <p:cNvPr id="414" name="Google Shape;414;p44"/>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7</a:t>
                </a:r>
                <a:endParaRPr sz="2400"/>
              </a:p>
            </p:txBody>
          </p:sp>
          <p:sp>
            <p:nvSpPr>
              <p:cNvPr id="415" name="Google Shape;415;p44"/>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9</a:t>
                </a:r>
                <a:endParaRPr sz="2400"/>
              </a:p>
            </p:txBody>
          </p:sp>
        </p:grpSp>
        <p:grpSp>
          <p:nvGrpSpPr>
            <p:cNvPr id="416" name="Google Shape;416;p44"/>
            <p:cNvGrpSpPr/>
            <p:nvPr/>
          </p:nvGrpSpPr>
          <p:grpSpPr>
            <a:xfrm>
              <a:off x="1920" y="2304"/>
              <a:ext cx="816" cy="432"/>
              <a:chOff x="2160" y="2304"/>
              <a:chExt cx="816" cy="432"/>
            </a:xfrm>
          </p:grpSpPr>
          <p:sp>
            <p:nvSpPr>
              <p:cNvPr id="417" name="Google Shape;417;p44"/>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18" name="Google Shape;418;p44"/>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15</a:t>
                </a:r>
                <a:endParaRPr sz="2400"/>
              </a:p>
            </p:txBody>
          </p:sp>
          <p:sp>
            <p:nvSpPr>
              <p:cNvPr id="419" name="Google Shape;419;p44"/>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22</a:t>
                </a:r>
                <a:endParaRPr sz="2400"/>
              </a:p>
            </p:txBody>
          </p:sp>
        </p:grpSp>
        <p:grpSp>
          <p:nvGrpSpPr>
            <p:cNvPr id="420" name="Google Shape;420;p44"/>
            <p:cNvGrpSpPr/>
            <p:nvPr/>
          </p:nvGrpSpPr>
          <p:grpSpPr>
            <a:xfrm>
              <a:off x="3744" y="2304"/>
              <a:ext cx="1200" cy="432"/>
              <a:chOff x="2160" y="1392"/>
              <a:chExt cx="1200" cy="432"/>
            </a:xfrm>
          </p:grpSpPr>
          <p:sp>
            <p:nvSpPr>
              <p:cNvPr id="421" name="Google Shape;421;p44"/>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22" name="Google Shape;422;p44"/>
              <p:cNvSpPr txBox="1"/>
              <p:nvPr/>
            </p:nvSpPr>
            <p:spPr>
              <a:xfrm>
                <a:off x="2228" y="1440"/>
                <a:ext cx="31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dirty="0">
                    <a:solidFill>
                      <a:schemeClr val="dk1"/>
                    </a:solidFill>
                    <a:latin typeface="Constantia" panose="02030602050306030303"/>
                    <a:ea typeface="Constantia" panose="02030602050306030303"/>
                    <a:cs typeface="Constantia" panose="02030602050306030303"/>
                    <a:sym typeface="Constantia" panose="02030602050306030303"/>
                  </a:rPr>
                  <a:t>56</a:t>
                </a:r>
                <a:endParaRPr sz="2400" dirty="0"/>
              </a:p>
            </p:txBody>
          </p:sp>
          <p:sp>
            <p:nvSpPr>
              <p:cNvPr id="423" name="Google Shape;423;p44"/>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dirty="0">
                    <a:solidFill>
                      <a:schemeClr val="dk1"/>
                    </a:solidFill>
                    <a:latin typeface="Constantia" panose="02030602050306030303"/>
                    <a:ea typeface="Constantia" panose="02030602050306030303"/>
                    <a:cs typeface="Constantia" panose="02030602050306030303"/>
                    <a:sym typeface="Constantia" panose="02030602050306030303"/>
                  </a:rPr>
                  <a:t>69</a:t>
                </a:r>
                <a:endParaRPr sz="2400" dirty="0"/>
              </a:p>
            </p:txBody>
          </p:sp>
          <p:sp>
            <p:nvSpPr>
              <p:cNvPr id="424" name="Google Shape;424;p44"/>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72</a:t>
                </a:r>
                <a:endParaRPr sz="2400"/>
              </a:p>
            </p:txBody>
          </p:sp>
        </p:grpSp>
        <p:cxnSp>
          <p:nvCxnSpPr>
            <p:cNvPr id="425" name="Google Shape;425;p44"/>
            <p:cNvCxnSpPr/>
            <p:nvPr/>
          </p:nvCxnSpPr>
          <p:spPr>
            <a:xfrm flipH="1">
              <a:off x="1824" y="1824"/>
              <a:ext cx="336" cy="480"/>
            </a:xfrm>
            <a:prstGeom prst="straightConnector1">
              <a:avLst/>
            </a:prstGeom>
            <a:noFill/>
            <a:ln w="12700" cap="flat" cmpd="sng">
              <a:solidFill>
                <a:schemeClr val="dk1"/>
              </a:solidFill>
              <a:prstDash val="solid"/>
              <a:miter lim="800000"/>
              <a:headEnd type="none" w="med" len="med"/>
              <a:tailEnd type="none" w="med" len="med"/>
            </a:ln>
          </p:spPr>
        </p:cxnSp>
        <p:cxnSp>
          <p:nvCxnSpPr>
            <p:cNvPr id="426" name="Google Shape;426;p44"/>
            <p:cNvCxnSpPr/>
            <p:nvPr/>
          </p:nvCxnSpPr>
          <p:spPr>
            <a:xfrm flipH="1">
              <a:off x="2448" y="1824"/>
              <a:ext cx="96" cy="480"/>
            </a:xfrm>
            <a:prstGeom prst="straightConnector1">
              <a:avLst/>
            </a:prstGeom>
            <a:noFill/>
            <a:ln w="12700" cap="flat" cmpd="sng">
              <a:solidFill>
                <a:schemeClr val="dk1"/>
              </a:solidFill>
              <a:prstDash val="solid"/>
              <a:miter lim="800000"/>
              <a:headEnd type="none" w="med" len="med"/>
              <a:tailEnd type="none" w="med" len="med"/>
            </a:ln>
          </p:spPr>
        </p:cxnSp>
        <p:cxnSp>
          <p:nvCxnSpPr>
            <p:cNvPr id="427" name="Google Shape;427;p44"/>
            <p:cNvCxnSpPr/>
            <p:nvPr/>
          </p:nvCxnSpPr>
          <p:spPr>
            <a:xfrm>
              <a:off x="3360" y="1824"/>
              <a:ext cx="384" cy="480"/>
            </a:xfrm>
            <a:prstGeom prst="straightConnector1">
              <a:avLst/>
            </a:prstGeom>
            <a:noFill/>
            <a:ln w="12700" cap="flat" cmpd="sng">
              <a:solidFill>
                <a:schemeClr val="dk1"/>
              </a:solidFill>
              <a:prstDash val="solid"/>
              <a:miter lim="800000"/>
              <a:headEnd type="none" w="med" len="med"/>
              <a:tailEnd type="none" w="med" len="med"/>
            </a:ln>
          </p:spPr>
        </p:cxnSp>
        <p:cxnSp>
          <p:nvCxnSpPr>
            <p:cNvPr id="428" name="Google Shape;428;p44"/>
            <p:cNvCxnSpPr/>
            <p:nvPr/>
          </p:nvCxnSpPr>
          <p:spPr>
            <a:xfrm>
              <a:off x="2976" y="1824"/>
              <a:ext cx="144" cy="480"/>
            </a:xfrm>
            <a:prstGeom prst="straightConnector1">
              <a:avLst/>
            </a:prstGeom>
            <a:noFill/>
            <a:ln w="12700" cap="flat" cmpd="sng">
              <a:solidFill>
                <a:schemeClr val="dk1"/>
              </a:solidFill>
              <a:prstDash val="solid"/>
              <a:miter lim="800000"/>
              <a:headEnd type="none" w="med" len="med"/>
              <a:tailEnd type="none" w="med" len="med"/>
            </a:ln>
          </p:spPr>
        </p:cxnSp>
        <p:grpSp>
          <p:nvGrpSpPr>
            <p:cNvPr id="429" name="Google Shape;429;p44"/>
            <p:cNvGrpSpPr/>
            <p:nvPr/>
          </p:nvGrpSpPr>
          <p:grpSpPr>
            <a:xfrm>
              <a:off x="2832" y="2304"/>
              <a:ext cx="816" cy="432"/>
              <a:chOff x="2160" y="2304"/>
              <a:chExt cx="816" cy="432"/>
            </a:xfrm>
          </p:grpSpPr>
          <p:sp>
            <p:nvSpPr>
              <p:cNvPr id="430" name="Google Shape;430;p44"/>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31" name="Google Shape;431;p44"/>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31</a:t>
                </a:r>
                <a:endParaRPr sz="2400"/>
              </a:p>
            </p:txBody>
          </p:sp>
          <p:sp>
            <p:nvSpPr>
              <p:cNvPr id="432" name="Google Shape;432;p44"/>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43</a:t>
                </a:r>
                <a:endParaRPr sz="2400"/>
              </a:p>
            </p:txBody>
          </p:sp>
        </p:grpSp>
      </p:grpSp>
      <p:sp>
        <p:nvSpPr>
          <p:cNvPr id="433" name="Google Shape;433;p44"/>
          <p:cNvSpPr txBox="1"/>
          <p:nvPr/>
        </p:nvSpPr>
        <p:spPr>
          <a:xfrm>
            <a:off x="958850" y="5089525"/>
            <a:ext cx="3600450" cy="64135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Arial" panose="020B0604020202020204"/>
              <a:buNone/>
            </a:pPr>
            <a:r>
              <a:rPr lang="en-US" sz="1800" b="0" i="0" u="none">
                <a:solidFill>
                  <a:schemeClr val="dk1"/>
                </a:solidFill>
                <a:latin typeface="Arial" panose="020B0604020202020204"/>
                <a:ea typeface="Arial" panose="020B0604020202020204"/>
                <a:cs typeface="Arial" panose="020B0604020202020204"/>
                <a:sym typeface="Arial" panose="020B0604020202020204"/>
              </a:rPr>
              <a:t>Delete 2:  Since there are enough</a:t>
            </a:r>
            <a:endParaRPr lang="en-US" sz="1800" b="0" i="0" u="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800"/>
              <a:buFont typeface="Arial" panose="020B0604020202020204"/>
              <a:buNone/>
            </a:pPr>
            <a:r>
              <a:rPr lang="en-US" sz="1800" b="0" i="0" u="none">
                <a:solidFill>
                  <a:schemeClr val="dk1"/>
                </a:solidFill>
                <a:latin typeface="Arial" panose="020B0604020202020204"/>
                <a:ea typeface="Arial" panose="020B0604020202020204"/>
                <a:cs typeface="Arial" panose="020B0604020202020204"/>
                <a:sym typeface="Arial" panose="020B0604020202020204"/>
              </a:rPr>
              <a:t>keys in the node, just delete it</a:t>
            </a:r>
            <a:endParaRPr lang="en-US" sz="1800" b="0" i="0" u="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434" name="Google Shape;434;p44"/>
          <p:cNvCxnSpPr/>
          <p:nvPr/>
        </p:nvCxnSpPr>
        <p:spPr>
          <a:xfrm rot="10800000">
            <a:off x="1447800" y="4495800"/>
            <a:ext cx="152400" cy="381000"/>
          </a:xfrm>
          <a:prstGeom prst="straightConnector1">
            <a:avLst/>
          </a:prstGeom>
          <a:noFill/>
          <a:ln w="12700" cap="flat" cmpd="sng">
            <a:solidFill>
              <a:schemeClr val="dk1"/>
            </a:solidFill>
            <a:prstDash val="solid"/>
            <a:miter lim="800000"/>
            <a:headEnd type="none" w="med" len="med"/>
            <a:tailEnd type="triangle" w="med" len="med"/>
          </a:ln>
        </p:spPr>
      </p:cxnSp>
      <p:sp>
        <p:nvSpPr>
          <p:cNvPr id="435" name="Google Shape;435;p44"/>
          <p:cNvSpPr txBox="1"/>
          <p:nvPr/>
        </p:nvSpPr>
        <p:spPr>
          <a:xfrm>
            <a:off x="0" y="2054225"/>
            <a:ext cx="2895600" cy="800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Assuming a B-Tree of order 5 , as before...</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4" name="Google Shape;404;p4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grpSp>
        <p:nvGrpSpPr>
          <p:cNvPr id="405" name="Google Shape;405;p44"/>
          <p:cNvGrpSpPr/>
          <p:nvPr/>
        </p:nvGrpSpPr>
        <p:grpSpPr>
          <a:xfrm>
            <a:off x="1506855" y="1965325"/>
            <a:ext cx="6392545" cy="1886585"/>
            <a:chOff x="624" y="1392"/>
            <a:chExt cx="4320" cy="1344"/>
          </a:xfrm>
        </p:grpSpPr>
        <p:grpSp>
          <p:nvGrpSpPr>
            <p:cNvPr id="406" name="Google Shape;406;p44"/>
            <p:cNvGrpSpPr/>
            <p:nvPr/>
          </p:nvGrpSpPr>
          <p:grpSpPr>
            <a:xfrm>
              <a:off x="2160" y="1392"/>
              <a:ext cx="1200" cy="432"/>
              <a:chOff x="2160" y="1392"/>
              <a:chExt cx="1200" cy="432"/>
            </a:xfrm>
          </p:grpSpPr>
          <p:sp>
            <p:nvSpPr>
              <p:cNvPr id="407" name="Google Shape;407;p44"/>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08" name="Google Shape;408;p44"/>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12</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09" name="Google Shape;409;p44"/>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29</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10" name="Google Shape;410;p44"/>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52</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grpSp>
          <p:nvGrpSpPr>
            <p:cNvPr id="411" name="Google Shape;411;p44"/>
            <p:cNvGrpSpPr/>
            <p:nvPr/>
          </p:nvGrpSpPr>
          <p:grpSpPr>
            <a:xfrm>
              <a:off x="624" y="2304"/>
              <a:ext cx="1200" cy="432"/>
              <a:chOff x="2160" y="1392"/>
              <a:chExt cx="1200" cy="432"/>
            </a:xfrm>
          </p:grpSpPr>
          <p:sp>
            <p:nvSpPr>
              <p:cNvPr id="412" name="Google Shape;412;p44"/>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13" name="Google Shape;413;p44"/>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14" name="Google Shape;414;p44"/>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7</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15" name="Google Shape;415;p44"/>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9</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grpSp>
          <p:nvGrpSpPr>
            <p:cNvPr id="416" name="Google Shape;416;p44"/>
            <p:cNvGrpSpPr/>
            <p:nvPr/>
          </p:nvGrpSpPr>
          <p:grpSpPr>
            <a:xfrm>
              <a:off x="1920" y="2304"/>
              <a:ext cx="816" cy="432"/>
              <a:chOff x="2160" y="2304"/>
              <a:chExt cx="816" cy="432"/>
            </a:xfrm>
          </p:grpSpPr>
          <p:sp>
            <p:nvSpPr>
              <p:cNvPr id="417" name="Google Shape;417;p44"/>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18" name="Google Shape;418;p44"/>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15</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19" name="Google Shape;419;p44"/>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22</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grpSp>
          <p:nvGrpSpPr>
            <p:cNvPr id="420" name="Google Shape;420;p44"/>
            <p:cNvGrpSpPr/>
            <p:nvPr/>
          </p:nvGrpSpPr>
          <p:grpSpPr>
            <a:xfrm>
              <a:off x="3744" y="2304"/>
              <a:ext cx="1200" cy="432"/>
              <a:chOff x="2160" y="1392"/>
              <a:chExt cx="1200" cy="432"/>
            </a:xfrm>
          </p:grpSpPr>
          <p:sp>
            <p:nvSpPr>
              <p:cNvPr id="421" name="Google Shape;421;p44"/>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22" name="Google Shape;422;p44"/>
              <p:cNvSpPr txBox="1"/>
              <p:nvPr/>
            </p:nvSpPr>
            <p:spPr>
              <a:xfrm>
                <a:off x="2228" y="1440"/>
                <a:ext cx="31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dirty="0">
                    <a:solidFill>
                      <a:schemeClr val="dk1"/>
                    </a:solidFill>
                    <a:latin typeface="Constantia" panose="02030602050306030303"/>
                    <a:ea typeface="Constantia" panose="02030602050306030303"/>
                    <a:cs typeface="Constantia" panose="02030602050306030303"/>
                    <a:sym typeface="Constantia" panose="02030602050306030303"/>
                  </a:rPr>
                  <a:t>56</a:t>
                </a:r>
                <a:endParaRPr lang="en-US" sz="2000" b="0" i="1" u="none" dirty="0">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23" name="Google Shape;423;p44"/>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dirty="0">
                    <a:solidFill>
                      <a:schemeClr val="dk1"/>
                    </a:solidFill>
                    <a:latin typeface="Constantia" panose="02030602050306030303"/>
                    <a:ea typeface="Constantia" panose="02030602050306030303"/>
                    <a:cs typeface="Constantia" panose="02030602050306030303"/>
                    <a:sym typeface="Constantia" panose="02030602050306030303"/>
                  </a:rPr>
                  <a:t>69</a:t>
                </a:r>
                <a:endParaRPr lang="en-US" sz="2000" b="0" i="1" u="none" dirty="0">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24" name="Google Shape;424;p44"/>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72</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cxnSp>
          <p:nvCxnSpPr>
            <p:cNvPr id="425" name="Google Shape;425;p44"/>
            <p:cNvCxnSpPr/>
            <p:nvPr/>
          </p:nvCxnSpPr>
          <p:spPr>
            <a:xfrm flipH="1">
              <a:off x="1824" y="1824"/>
              <a:ext cx="336" cy="480"/>
            </a:xfrm>
            <a:prstGeom prst="straightConnector1">
              <a:avLst/>
            </a:prstGeom>
            <a:noFill/>
            <a:ln w="12700" cap="flat" cmpd="sng">
              <a:solidFill>
                <a:schemeClr val="dk1"/>
              </a:solidFill>
              <a:prstDash val="solid"/>
              <a:miter lim="800000"/>
              <a:headEnd type="none" w="med" len="med"/>
              <a:tailEnd type="none" w="med" len="med"/>
            </a:ln>
          </p:spPr>
        </p:cxnSp>
        <p:cxnSp>
          <p:nvCxnSpPr>
            <p:cNvPr id="426" name="Google Shape;426;p44"/>
            <p:cNvCxnSpPr/>
            <p:nvPr/>
          </p:nvCxnSpPr>
          <p:spPr>
            <a:xfrm flipH="1">
              <a:off x="2448" y="1824"/>
              <a:ext cx="96" cy="480"/>
            </a:xfrm>
            <a:prstGeom prst="straightConnector1">
              <a:avLst/>
            </a:prstGeom>
            <a:noFill/>
            <a:ln w="12700" cap="flat" cmpd="sng">
              <a:solidFill>
                <a:schemeClr val="dk1"/>
              </a:solidFill>
              <a:prstDash val="solid"/>
              <a:miter lim="800000"/>
              <a:headEnd type="none" w="med" len="med"/>
              <a:tailEnd type="none" w="med" len="med"/>
            </a:ln>
          </p:spPr>
        </p:cxnSp>
        <p:cxnSp>
          <p:nvCxnSpPr>
            <p:cNvPr id="427" name="Google Shape;427;p44"/>
            <p:cNvCxnSpPr/>
            <p:nvPr/>
          </p:nvCxnSpPr>
          <p:spPr>
            <a:xfrm>
              <a:off x="3360" y="1824"/>
              <a:ext cx="384" cy="480"/>
            </a:xfrm>
            <a:prstGeom prst="straightConnector1">
              <a:avLst/>
            </a:prstGeom>
            <a:noFill/>
            <a:ln w="12700" cap="flat" cmpd="sng">
              <a:solidFill>
                <a:schemeClr val="dk1"/>
              </a:solidFill>
              <a:prstDash val="solid"/>
              <a:miter lim="800000"/>
              <a:headEnd type="none" w="med" len="med"/>
              <a:tailEnd type="none" w="med" len="med"/>
            </a:ln>
          </p:spPr>
        </p:cxnSp>
        <p:cxnSp>
          <p:nvCxnSpPr>
            <p:cNvPr id="428" name="Google Shape;428;p44"/>
            <p:cNvCxnSpPr/>
            <p:nvPr/>
          </p:nvCxnSpPr>
          <p:spPr>
            <a:xfrm>
              <a:off x="2976" y="1824"/>
              <a:ext cx="144" cy="480"/>
            </a:xfrm>
            <a:prstGeom prst="straightConnector1">
              <a:avLst/>
            </a:prstGeom>
            <a:noFill/>
            <a:ln w="12700" cap="flat" cmpd="sng">
              <a:solidFill>
                <a:schemeClr val="dk1"/>
              </a:solidFill>
              <a:prstDash val="solid"/>
              <a:miter lim="800000"/>
              <a:headEnd type="none" w="med" len="med"/>
              <a:tailEnd type="none" w="med" len="med"/>
            </a:ln>
          </p:spPr>
        </p:cxnSp>
        <p:grpSp>
          <p:nvGrpSpPr>
            <p:cNvPr id="429" name="Google Shape;429;p44"/>
            <p:cNvGrpSpPr/>
            <p:nvPr/>
          </p:nvGrpSpPr>
          <p:grpSpPr>
            <a:xfrm>
              <a:off x="2832" y="2304"/>
              <a:ext cx="816" cy="432"/>
              <a:chOff x="2160" y="2304"/>
              <a:chExt cx="816" cy="432"/>
            </a:xfrm>
          </p:grpSpPr>
          <p:sp>
            <p:nvSpPr>
              <p:cNvPr id="430" name="Google Shape;430;p44"/>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31" name="Google Shape;431;p44"/>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31</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32" name="Google Shape;432;p44"/>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43</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grpSp>
      <p:sp>
        <p:nvSpPr>
          <p:cNvPr id="433" name="Google Shape;433;p44"/>
          <p:cNvSpPr txBox="1"/>
          <p:nvPr/>
        </p:nvSpPr>
        <p:spPr>
          <a:xfrm>
            <a:off x="6698615" y="1944370"/>
            <a:ext cx="1324610" cy="39751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Arial" panose="020B0604020202020204"/>
              <a:buNone/>
            </a:pPr>
            <a:r>
              <a:rPr lang="en-US" sz="2000" b="0" i="0" u="none">
                <a:solidFill>
                  <a:schemeClr val="dk1"/>
                </a:solidFill>
                <a:latin typeface="Arial" panose="020B0604020202020204"/>
                <a:ea typeface="Arial" panose="020B0604020202020204"/>
                <a:cs typeface="Arial" panose="020B0604020202020204"/>
                <a:sym typeface="Arial" panose="020B0604020202020204"/>
              </a:rPr>
              <a:t>Delete 52</a:t>
            </a:r>
            <a:endParaRPr lang="en-US" sz="2000" b="0" i="0" u="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434" name="Google Shape;434;p44"/>
          <p:cNvCxnSpPr>
            <a:stCxn id="433" idx="1"/>
          </p:cNvCxnSpPr>
          <p:nvPr/>
        </p:nvCxnSpPr>
        <p:spPr>
          <a:xfrm flipH="1">
            <a:off x="5963920" y="2067560"/>
            <a:ext cx="685165" cy="76200"/>
          </a:xfrm>
          <a:prstGeom prst="straightConnector1">
            <a:avLst/>
          </a:prstGeom>
          <a:noFill/>
          <a:ln w="12700" cap="flat" cmpd="sng">
            <a:solidFill>
              <a:schemeClr val="dk1"/>
            </a:solidFill>
            <a:prstDash val="solid"/>
            <a:miter lim="800000"/>
            <a:headEnd type="none" w="med" len="med"/>
            <a:tailEnd type="triangle" w="med" len="med"/>
          </a:ln>
        </p:spPr>
      </p:cxnSp>
      <p:sp>
        <p:nvSpPr>
          <p:cNvPr id="435" name="Google Shape;435;p44"/>
          <p:cNvSpPr txBox="1"/>
          <p:nvPr/>
        </p:nvSpPr>
        <p:spPr>
          <a:xfrm>
            <a:off x="0" y="2054225"/>
            <a:ext cx="2895600" cy="800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Assuming a B-Tree of order 5 , as before...</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44" name="Google Shape;444;p45"/>
          <p:cNvSpPr txBox="1">
            <a:spLocks noGrp="1"/>
          </p:cNvSpPr>
          <p:nvPr/>
        </p:nvSpPr>
        <p:spPr>
          <a:xfrm>
            <a:off x="800100" y="795655"/>
            <a:ext cx="7886700" cy="30607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lnSpc>
                <a:spcPct val="100000"/>
              </a:lnSpc>
              <a:spcBef>
                <a:spcPts val="0"/>
              </a:spcBef>
              <a:spcAft>
                <a:spcPts val="0"/>
              </a:spcAft>
              <a:buClr>
                <a:schemeClr val="dk1"/>
              </a:buClr>
              <a:buSzPts val="3600"/>
              <a:buFont typeface="Calibri" panose="020F0502020204030204"/>
              <a:buNone/>
            </a:pPr>
            <a:r>
              <a:rPr lang="en-US" sz="3600" b="0" i="0" u="none" dirty="0">
                <a:solidFill>
                  <a:schemeClr val="dk1"/>
                </a:solidFill>
                <a:latin typeface="Calibri" panose="020F0502020204030204"/>
                <a:ea typeface="Calibri" panose="020F0502020204030204"/>
                <a:cs typeface="Calibri" panose="020F0502020204030204"/>
                <a:sym typeface="Calibri" panose="020F0502020204030204"/>
              </a:rPr>
              <a:t>Type #2: Simple non-leaf deletion</a:t>
            </a:r>
            <a:br>
              <a:rPr lang="en-US" sz="4400" b="0" i="0" u="none" dirty="0">
                <a:solidFill>
                  <a:schemeClr val="dk1"/>
                </a:solidFill>
                <a:latin typeface="Calibri" panose="020F0502020204030204"/>
                <a:ea typeface="Calibri" panose="020F0502020204030204"/>
                <a:cs typeface="Calibri" panose="020F0502020204030204"/>
                <a:sym typeface="Calibri" panose="020F0502020204030204"/>
              </a:rPr>
            </a:br>
            <a:br>
              <a:rPr lang="en-US" sz="4400" b="0" i="0" u="none" dirty="0">
                <a:solidFill>
                  <a:schemeClr val="dk1"/>
                </a:solidFill>
                <a:latin typeface="Calibri" panose="020F0502020204030204"/>
                <a:ea typeface="Calibri" panose="020F0502020204030204"/>
                <a:cs typeface="Calibri" panose="020F0502020204030204"/>
                <a:sym typeface="Calibri" panose="020F0502020204030204"/>
              </a:rPr>
            </a:br>
            <a:endParaRPr dirty="0"/>
          </a:p>
        </p:txBody>
      </p:sp>
      <p:grpSp>
        <p:nvGrpSpPr>
          <p:cNvPr id="5" name="Google Shape;405;p44"/>
          <p:cNvGrpSpPr/>
          <p:nvPr/>
        </p:nvGrpSpPr>
        <p:grpSpPr>
          <a:xfrm>
            <a:off x="1507490" y="4613910"/>
            <a:ext cx="6391910" cy="1830070"/>
            <a:chOff x="624" y="1392"/>
            <a:chExt cx="4320" cy="1344"/>
          </a:xfrm>
        </p:grpSpPr>
        <p:grpSp>
          <p:nvGrpSpPr>
            <p:cNvPr id="6" name="Google Shape;406;p44"/>
            <p:cNvGrpSpPr/>
            <p:nvPr/>
          </p:nvGrpSpPr>
          <p:grpSpPr>
            <a:xfrm>
              <a:off x="2160" y="1392"/>
              <a:ext cx="1200" cy="432"/>
              <a:chOff x="2160" y="1392"/>
              <a:chExt cx="1200" cy="432"/>
            </a:xfrm>
          </p:grpSpPr>
          <p:sp>
            <p:nvSpPr>
              <p:cNvPr id="7" name="Google Shape;407;p44"/>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8" name="Google Shape;408;p44"/>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12</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9" name="Google Shape;409;p44"/>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29</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10" name="Google Shape;410;p44"/>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56</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grpSp>
          <p:nvGrpSpPr>
            <p:cNvPr id="11" name="Google Shape;411;p44"/>
            <p:cNvGrpSpPr/>
            <p:nvPr/>
          </p:nvGrpSpPr>
          <p:grpSpPr>
            <a:xfrm>
              <a:off x="624" y="2304"/>
              <a:ext cx="1200" cy="432"/>
              <a:chOff x="2160" y="1392"/>
              <a:chExt cx="1200" cy="432"/>
            </a:xfrm>
          </p:grpSpPr>
          <p:sp>
            <p:nvSpPr>
              <p:cNvPr id="12" name="Google Shape;412;p44"/>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13" name="Google Shape;413;p44"/>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14" name="Google Shape;414;p44"/>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7</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15" name="Google Shape;415;p44"/>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9</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grpSp>
          <p:nvGrpSpPr>
            <p:cNvPr id="16" name="Google Shape;416;p44"/>
            <p:cNvGrpSpPr/>
            <p:nvPr/>
          </p:nvGrpSpPr>
          <p:grpSpPr>
            <a:xfrm>
              <a:off x="1920" y="2304"/>
              <a:ext cx="816" cy="432"/>
              <a:chOff x="2160" y="2304"/>
              <a:chExt cx="816" cy="432"/>
            </a:xfrm>
          </p:grpSpPr>
          <p:sp>
            <p:nvSpPr>
              <p:cNvPr id="17" name="Google Shape;417;p44"/>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18" name="Google Shape;418;p44"/>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15</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19" name="Google Shape;419;p44"/>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22</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grpSp>
          <p:nvGrpSpPr>
            <p:cNvPr id="20" name="Google Shape;420;p44"/>
            <p:cNvGrpSpPr/>
            <p:nvPr/>
          </p:nvGrpSpPr>
          <p:grpSpPr>
            <a:xfrm>
              <a:off x="3744" y="2304"/>
              <a:ext cx="1200" cy="432"/>
              <a:chOff x="2160" y="1392"/>
              <a:chExt cx="1200" cy="432"/>
            </a:xfrm>
          </p:grpSpPr>
          <p:sp>
            <p:nvSpPr>
              <p:cNvPr id="21" name="Google Shape;421;p44"/>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22" name="Google Shape;423;p44"/>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dirty="0">
                    <a:solidFill>
                      <a:schemeClr val="dk1"/>
                    </a:solidFill>
                    <a:latin typeface="Constantia" panose="02030602050306030303"/>
                    <a:ea typeface="Constantia" panose="02030602050306030303"/>
                    <a:cs typeface="Constantia" panose="02030602050306030303"/>
                    <a:sym typeface="Constantia" panose="02030602050306030303"/>
                  </a:rPr>
                  <a:t>69</a:t>
                </a:r>
                <a:endParaRPr lang="en-US" sz="2000" b="0" i="1" u="none" dirty="0">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23" name="Google Shape;424;p44"/>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72</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cxnSp>
          <p:nvCxnSpPr>
            <p:cNvPr id="24" name="Google Shape;425;p44"/>
            <p:cNvCxnSpPr/>
            <p:nvPr/>
          </p:nvCxnSpPr>
          <p:spPr>
            <a:xfrm flipH="1">
              <a:off x="1824" y="1824"/>
              <a:ext cx="336" cy="480"/>
            </a:xfrm>
            <a:prstGeom prst="straightConnector1">
              <a:avLst/>
            </a:prstGeom>
            <a:noFill/>
            <a:ln w="12700" cap="flat" cmpd="sng">
              <a:solidFill>
                <a:schemeClr val="dk1"/>
              </a:solidFill>
              <a:prstDash val="solid"/>
              <a:miter lim="800000"/>
              <a:headEnd type="none" w="med" len="med"/>
              <a:tailEnd type="none" w="med" len="med"/>
            </a:ln>
          </p:spPr>
        </p:cxnSp>
        <p:cxnSp>
          <p:nvCxnSpPr>
            <p:cNvPr id="25" name="Google Shape;426;p44"/>
            <p:cNvCxnSpPr/>
            <p:nvPr/>
          </p:nvCxnSpPr>
          <p:spPr>
            <a:xfrm flipH="1">
              <a:off x="2448" y="1824"/>
              <a:ext cx="96" cy="480"/>
            </a:xfrm>
            <a:prstGeom prst="straightConnector1">
              <a:avLst/>
            </a:prstGeom>
            <a:noFill/>
            <a:ln w="12700" cap="flat" cmpd="sng">
              <a:solidFill>
                <a:schemeClr val="dk1"/>
              </a:solidFill>
              <a:prstDash val="solid"/>
              <a:miter lim="800000"/>
              <a:headEnd type="none" w="med" len="med"/>
              <a:tailEnd type="none" w="med" len="med"/>
            </a:ln>
          </p:spPr>
        </p:cxnSp>
        <p:cxnSp>
          <p:nvCxnSpPr>
            <p:cNvPr id="26" name="Google Shape;427;p44"/>
            <p:cNvCxnSpPr/>
            <p:nvPr/>
          </p:nvCxnSpPr>
          <p:spPr>
            <a:xfrm>
              <a:off x="3360" y="1824"/>
              <a:ext cx="384" cy="480"/>
            </a:xfrm>
            <a:prstGeom prst="straightConnector1">
              <a:avLst/>
            </a:prstGeom>
            <a:noFill/>
            <a:ln w="12700" cap="flat" cmpd="sng">
              <a:solidFill>
                <a:schemeClr val="dk1"/>
              </a:solidFill>
              <a:prstDash val="solid"/>
              <a:miter lim="800000"/>
              <a:headEnd type="none" w="med" len="med"/>
              <a:tailEnd type="none" w="med" len="med"/>
            </a:ln>
          </p:spPr>
        </p:cxnSp>
        <p:cxnSp>
          <p:nvCxnSpPr>
            <p:cNvPr id="27" name="Google Shape;428;p44"/>
            <p:cNvCxnSpPr/>
            <p:nvPr/>
          </p:nvCxnSpPr>
          <p:spPr>
            <a:xfrm>
              <a:off x="2976" y="1824"/>
              <a:ext cx="144" cy="480"/>
            </a:xfrm>
            <a:prstGeom prst="straightConnector1">
              <a:avLst/>
            </a:prstGeom>
            <a:noFill/>
            <a:ln w="12700" cap="flat" cmpd="sng">
              <a:solidFill>
                <a:schemeClr val="dk1"/>
              </a:solidFill>
              <a:prstDash val="solid"/>
              <a:miter lim="800000"/>
              <a:headEnd type="none" w="med" len="med"/>
              <a:tailEnd type="none" w="med" len="med"/>
            </a:ln>
          </p:spPr>
        </p:cxnSp>
        <p:grpSp>
          <p:nvGrpSpPr>
            <p:cNvPr id="28" name="Google Shape;429;p44"/>
            <p:cNvGrpSpPr/>
            <p:nvPr/>
          </p:nvGrpSpPr>
          <p:grpSpPr>
            <a:xfrm>
              <a:off x="2832" y="2304"/>
              <a:ext cx="816" cy="432"/>
              <a:chOff x="2160" y="2304"/>
              <a:chExt cx="816" cy="432"/>
            </a:xfrm>
          </p:grpSpPr>
          <p:sp>
            <p:nvSpPr>
              <p:cNvPr id="29" name="Google Shape;430;p44"/>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30" name="Google Shape;431;p44"/>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31</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31" name="Google Shape;432;p44"/>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43</a:t>
                </a:r>
                <a:endParaRPr lang="en-US" sz="20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grpSp>
      <p:sp>
        <p:nvSpPr>
          <p:cNvPr id="32" name="Down Arrow 31"/>
          <p:cNvSpPr/>
          <p:nvPr/>
        </p:nvSpPr>
        <p:spPr>
          <a:xfrm>
            <a:off x="4324350" y="3942715"/>
            <a:ext cx="247650" cy="596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Text Box 32"/>
          <p:cNvSpPr txBox="1"/>
          <p:nvPr/>
        </p:nvSpPr>
        <p:spPr>
          <a:xfrm>
            <a:off x="177800" y="551180"/>
            <a:ext cx="8966835" cy="2030095"/>
          </a:xfrm>
          <a:prstGeom prst="rect">
            <a:avLst/>
          </a:prstGeom>
          <a:noFill/>
        </p:spPr>
        <p:txBody>
          <a:bodyPr wrap="square" rtlCol="0" anchor="t">
            <a:spAutoFit/>
          </a:bodyPr>
          <a:p>
            <a:r>
              <a:rPr lang="en-US" sz="1800"/>
              <a:t>Type #2: Simple non-leaf deletion</a:t>
            </a:r>
            <a:endParaRPr lang="en-US" sz="1800"/>
          </a:p>
          <a:p>
            <a:r>
              <a:rPr lang="en-US" sz="1800"/>
              <a:t>If the key is not in a leaf then it is guaranteed (by the nature of a B-tree) that its predecessor or successor will be in a leaf -- in this case we can delete the key and</a:t>
            </a:r>
            <a:r>
              <a:rPr lang="en-US" sz="1800">
                <a:solidFill>
                  <a:srgbClr val="FF0000"/>
                </a:solidFill>
              </a:rPr>
              <a:t> promote the predecessor or successor key to the non-leaf deleted key’s position.</a:t>
            </a:r>
            <a:endParaRPr lang="en-US" sz="1800">
              <a:solidFill>
                <a:srgbClr val="FF0000"/>
              </a:solidFill>
            </a:endParaRPr>
          </a:p>
          <a:p>
            <a:endParaRPr lang="en-US" sz="1800"/>
          </a:p>
          <a:p>
            <a:endParaRPr lang="en-US" sz="1800"/>
          </a:p>
          <a:p>
            <a:endParaRPr 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90"/>
        <p:cNvGrpSpPr/>
        <p:nvPr/>
      </p:nvGrpSpPr>
      <p:grpSpPr>
        <a:xfrm>
          <a:off x="0" y="0"/>
          <a:ext cx="0" cy="0"/>
          <a:chOff x="0" y="0"/>
          <a:chExt cx="0" cy="0"/>
        </a:xfrm>
      </p:grpSpPr>
      <p:sp>
        <p:nvSpPr>
          <p:cNvPr id="491" name="Google Shape;491;p46"/>
          <p:cNvSpPr txBox="1">
            <a:spLocks noGrp="1"/>
          </p:cNvSpPr>
          <p:nvPr>
            <p:ph type="title"/>
          </p:nvPr>
        </p:nvSpPr>
        <p:spPr>
          <a:xfrm>
            <a:off x="228600" y="478155"/>
            <a:ext cx="8286750" cy="132334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1" i="0" u="none" dirty="0">
                <a:solidFill>
                  <a:schemeClr val="dk1"/>
                </a:solidFill>
                <a:latin typeface="Calibri" panose="020F0502020204030204"/>
                <a:ea typeface="Calibri" panose="020F0502020204030204"/>
                <a:cs typeface="Calibri" panose="020F0502020204030204"/>
                <a:sym typeface="Calibri" panose="020F0502020204030204"/>
              </a:rPr>
              <a:t>Type #3: Enough siblings</a:t>
            </a:r>
            <a:br>
              <a:rPr lang="en-US" sz="4400" b="1" i="0" u="none" dirty="0">
                <a:solidFill>
                  <a:schemeClr val="dk1"/>
                </a:solidFill>
                <a:latin typeface="Calibri" panose="020F0502020204030204"/>
                <a:ea typeface="Calibri" panose="020F0502020204030204"/>
                <a:cs typeface="Calibri" panose="020F0502020204030204"/>
                <a:sym typeface="Calibri" panose="020F0502020204030204"/>
              </a:rPr>
            </a:br>
            <a:r>
              <a:rPr lang="en-US" sz="1800" b="1" i="0" u="none" dirty="0">
                <a:solidFill>
                  <a:schemeClr val="dk1"/>
                </a:solidFill>
                <a:latin typeface="Calibri" panose="020F0502020204030204"/>
                <a:ea typeface="Calibri" panose="020F0502020204030204"/>
                <a:cs typeface="Calibri" panose="020F0502020204030204"/>
                <a:sym typeface="Calibri" panose="020F0502020204030204"/>
              </a:rPr>
              <a:t>If (1) or (2) lead to a leaf node containing less than the minimum number of keys then we have to look at the siblings immediately adjacent to the leaf in question:  </a:t>
            </a:r>
            <a:br>
              <a:rPr lang="en-US" sz="1800" b="0" i="0" u="none" dirty="0">
                <a:solidFill>
                  <a:schemeClr val="dk1"/>
                </a:solidFill>
                <a:latin typeface="Calibri" panose="020F0502020204030204"/>
                <a:ea typeface="Calibri" panose="020F0502020204030204"/>
                <a:cs typeface="Calibri" panose="020F0502020204030204"/>
                <a:sym typeface="Calibri" panose="020F0502020204030204"/>
              </a:rPr>
            </a:br>
            <a:r>
              <a:rPr lang="en-US" sz="1800" b="0" i="0" u="none" dirty="0">
                <a:solidFill>
                  <a:srgbClr val="FF0000"/>
                </a:solidFill>
                <a:latin typeface="Calibri" panose="020F0502020204030204"/>
                <a:ea typeface="Calibri" panose="020F0502020204030204"/>
                <a:cs typeface="Calibri" panose="020F0502020204030204"/>
                <a:sym typeface="Calibri" panose="020F0502020204030204"/>
              </a:rPr>
              <a:t>-----If one of them has more than the min. number of keys then we can promote one of its keys to the parent and take the parent key into our lacking leaf </a:t>
            </a:r>
            <a:br>
              <a:rPr lang="en-US" sz="1800" b="0" i="0" u="none" dirty="0">
                <a:solidFill>
                  <a:srgbClr val="FF0000"/>
                </a:solidFill>
                <a:latin typeface="Calibri" panose="020F0502020204030204"/>
                <a:ea typeface="Calibri" panose="020F0502020204030204"/>
                <a:cs typeface="Calibri" panose="020F0502020204030204"/>
                <a:sym typeface="Calibri" panose="020F0502020204030204"/>
              </a:rPr>
            </a:br>
            <a:endParaRPr lang="en-US" sz="1800" b="0" i="0" u="none" dirty="0">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46"/>
          <p:cNvSpPr txBox="1"/>
          <p:nvPr/>
        </p:nvSpPr>
        <p:spPr>
          <a:xfrm>
            <a:off x="6553200" y="371602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grpSp>
        <p:nvGrpSpPr>
          <p:cNvPr id="2" name="Google Shape;493;p46"/>
          <p:cNvGrpSpPr/>
          <p:nvPr/>
        </p:nvGrpSpPr>
        <p:grpSpPr>
          <a:xfrm>
            <a:off x="1600200" y="4514850"/>
            <a:ext cx="5486400" cy="2133600"/>
            <a:chOff x="1008" y="1392"/>
            <a:chExt cx="3456" cy="1344"/>
          </a:xfrm>
        </p:grpSpPr>
        <p:grpSp>
          <p:nvGrpSpPr>
            <p:cNvPr id="3" name="Google Shape;494;p46"/>
            <p:cNvGrpSpPr/>
            <p:nvPr/>
          </p:nvGrpSpPr>
          <p:grpSpPr>
            <a:xfrm>
              <a:off x="2160" y="1392"/>
              <a:ext cx="816" cy="432"/>
              <a:chOff x="2160" y="1392"/>
              <a:chExt cx="816" cy="432"/>
            </a:xfrm>
          </p:grpSpPr>
          <p:sp>
            <p:nvSpPr>
              <p:cNvPr id="4" name="Google Shape;495;p46"/>
              <p:cNvSpPr txBox="1"/>
              <p:nvPr/>
            </p:nvSpPr>
            <p:spPr>
              <a:xfrm>
                <a:off x="2160" y="1392"/>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 name="Google Shape;496;p46"/>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12</a:t>
                </a:r>
                <a:endParaRPr sz="2000"/>
              </a:p>
            </p:txBody>
          </p:sp>
          <p:sp>
            <p:nvSpPr>
              <p:cNvPr id="6" name="Google Shape;497;p46"/>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29</a:t>
                </a:r>
                <a:endParaRPr sz="2000"/>
              </a:p>
            </p:txBody>
          </p:sp>
        </p:grpSp>
        <p:grpSp>
          <p:nvGrpSpPr>
            <p:cNvPr id="7" name="Google Shape;498;p46"/>
            <p:cNvGrpSpPr/>
            <p:nvPr/>
          </p:nvGrpSpPr>
          <p:grpSpPr>
            <a:xfrm>
              <a:off x="1008" y="2304"/>
              <a:ext cx="816" cy="432"/>
              <a:chOff x="1008" y="2304"/>
              <a:chExt cx="816" cy="432"/>
            </a:xfrm>
          </p:grpSpPr>
          <p:sp>
            <p:nvSpPr>
              <p:cNvPr id="8" name="Google Shape;499;p46"/>
              <p:cNvSpPr txBox="1"/>
              <p:nvPr/>
            </p:nvSpPr>
            <p:spPr>
              <a:xfrm>
                <a:off x="1008"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9" name="Google Shape;500;p46"/>
              <p:cNvSpPr txBox="1"/>
              <p:nvPr/>
            </p:nvSpPr>
            <p:spPr>
              <a:xfrm>
                <a:off x="1056"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7</a:t>
                </a:r>
                <a:endParaRPr sz="2000"/>
              </a:p>
            </p:txBody>
          </p:sp>
          <p:sp>
            <p:nvSpPr>
              <p:cNvPr id="10" name="Google Shape;501;p46"/>
              <p:cNvSpPr txBox="1"/>
              <p:nvPr/>
            </p:nvSpPr>
            <p:spPr>
              <a:xfrm>
                <a:off x="144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9</a:t>
                </a:r>
                <a:endParaRPr sz="2000"/>
              </a:p>
            </p:txBody>
          </p:sp>
        </p:grpSp>
        <p:grpSp>
          <p:nvGrpSpPr>
            <p:cNvPr id="11" name="Google Shape;502;p46"/>
            <p:cNvGrpSpPr/>
            <p:nvPr/>
          </p:nvGrpSpPr>
          <p:grpSpPr>
            <a:xfrm>
              <a:off x="1920" y="2304"/>
              <a:ext cx="816" cy="432"/>
              <a:chOff x="2160" y="2304"/>
              <a:chExt cx="816" cy="432"/>
            </a:xfrm>
          </p:grpSpPr>
          <p:sp>
            <p:nvSpPr>
              <p:cNvPr id="12" name="Google Shape;503;p46"/>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13" name="Google Shape;504;p46"/>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15</a:t>
                </a:r>
                <a:endParaRPr sz="2000"/>
              </a:p>
            </p:txBody>
          </p:sp>
          <p:sp>
            <p:nvSpPr>
              <p:cNvPr id="14" name="Google Shape;505;p46"/>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22</a:t>
                </a:r>
                <a:endParaRPr sz="2000"/>
              </a:p>
            </p:txBody>
          </p:sp>
        </p:grpSp>
        <p:cxnSp>
          <p:nvCxnSpPr>
            <p:cNvPr id="15" name="Google Shape;506;p46"/>
            <p:cNvCxnSpPr/>
            <p:nvPr/>
          </p:nvCxnSpPr>
          <p:spPr>
            <a:xfrm flipH="1">
              <a:off x="1824" y="1824"/>
              <a:ext cx="336" cy="480"/>
            </a:xfrm>
            <a:prstGeom prst="straightConnector1">
              <a:avLst/>
            </a:prstGeom>
            <a:noFill/>
            <a:ln w="12700" cap="flat" cmpd="sng">
              <a:solidFill>
                <a:schemeClr val="dk1"/>
              </a:solidFill>
              <a:prstDash val="solid"/>
              <a:miter lim="800000"/>
              <a:headEnd type="none" w="med" len="med"/>
              <a:tailEnd type="none" w="med" len="med"/>
            </a:ln>
          </p:spPr>
        </p:cxnSp>
        <p:cxnSp>
          <p:nvCxnSpPr>
            <p:cNvPr id="16" name="Google Shape;507;p46"/>
            <p:cNvCxnSpPr/>
            <p:nvPr/>
          </p:nvCxnSpPr>
          <p:spPr>
            <a:xfrm flipH="1">
              <a:off x="2448" y="1824"/>
              <a:ext cx="96" cy="480"/>
            </a:xfrm>
            <a:prstGeom prst="straightConnector1">
              <a:avLst/>
            </a:prstGeom>
            <a:noFill/>
            <a:ln w="12700" cap="flat" cmpd="sng">
              <a:solidFill>
                <a:schemeClr val="dk1"/>
              </a:solidFill>
              <a:prstDash val="solid"/>
              <a:miter lim="800000"/>
              <a:headEnd type="none" w="med" len="med"/>
              <a:tailEnd type="none" w="med" len="med"/>
            </a:ln>
          </p:spPr>
        </p:cxnSp>
        <p:cxnSp>
          <p:nvCxnSpPr>
            <p:cNvPr id="17" name="Google Shape;508;p46"/>
            <p:cNvCxnSpPr/>
            <p:nvPr/>
          </p:nvCxnSpPr>
          <p:spPr>
            <a:xfrm>
              <a:off x="2976" y="1824"/>
              <a:ext cx="144" cy="480"/>
            </a:xfrm>
            <a:prstGeom prst="straightConnector1">
              <a:avLst/>
            </a:prstGeom>
            <a:noFill/>
            <a:ln w="12700" cap="flat" cmpd="sng">
              <a:solidFill>
                <a:schemeClr val="dk1"/>
              </a:solidFill>
              <a:prstDash val="solid"/>
              <a:miter lim="800000"/>
              <a:headEnd type="none" w="med" len="med"/>
              <a:tailEnd type="none" w="med" len="med"/>
            </a:ln>
          </p:spPr>
        </p:cxnSp>
        <p:grpSp>
          <p:nvGrpSpPr>
            <p:cNvPr id="18" name="Google Shape;509;p46"/>
            <p:cNvGrpSpPr/>
            <p:nvPr/>
          </p:nvGrpSpPr>
          <p:grpSpPr>
            <a:xfrm>
              <a:off x="2832" y="2304"/>
              <a:ext cx="1632" cy="432"/>
              <a:chOff x="2832" y="2304"/>
              <a:chExt cx="1632" cy="432"/>
            </a:xfrm>
          </p:grpSpPr>
          <p:sp>
            <p:nvSpPr>
              <p:cNvPr id="19" name="Google Shape;510;p46"/>
              <p:cNvSpPr txBox="1"/>
              <p:nvPr/>
            </p:nvSpPr>
            <p:spPr>
              <a:xfrm>
                <a:off x="2832" y="2304"/>
                <a:ext cx="1632"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20" name="Google Shape;511;p46"/>
              <p:cNvSpPr txBox="1"/>
              <p:nvPr/>
            </p:nvSpPr>
            <p:spPr>
              <a:xfrm>
                <a:off x="408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69</a:t>
                </a:r>
                <a:endParaRPr sz="2000"/>
              </a:p>
            </p:txBody>
          </p:sp>
          <p:sp>
            <p:nvSpPr>
              <p:cNvPr id="21" name="Google Shape;512;p46"/>
              <p:cNvSpPr txBox="1"/>
              <p:nvPr/>
            </p:nvSpPr>
            <p:spPr>
              <a:xfrm>
                <a:off x="364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56</a:t>
                </a:r>
                <a:endParaRPr sz="2000"/>
              </a:p>
            </p:txBody>
          </p:sp>
          <p:sp>
            <p:nvSpPr>
              <p:cNvPr id="22" name="Google Shape;513;p46"/>
              <p:cNvSpPr txBox="1"/>
              <p:nvPr/>
            </p:nvSpPr>
            <p:spPr>
              <a:xfrm>
                <a:off x="288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31</a:t>
                </a:r>
                <a:endParaRPr sz="2000"/>
              </a:p>
            </p:txBody>
          </p:sp>
          <p:sp>
            <p:nvSpPr>
              <p:cNvPr id="23" name="Google Shape;514;p46"/>
              <p:cNvSpPr txBox="1"/>
              <p:nvPr/>
            </p:nvSpPr>
            <p:spPr>
              <a:xfrm>
                <a:off x="3264"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43</a:t>
                </a:r>
                <a:endParaRPr sz="2000"/>
              </a:p>
            </p:txBody>
          </p:sp>
        </p:grpSp>
      </p:grpSp>
      <p:grpSp>
        <p:nvGrpSpPr>
          <p:cNvPr id="24" name="Google Shape;520;p46"/>
          <p:cNvGrpSpPr/>
          <p:nvPr/>
        </p:nvGrpSpPr>
        <p:grpSpPr>
          <a:xfrm>
            <a:off x="4114800" y="5124450"/>
            <a:ext cx="3605212" cy="762000"/>
            <a:chOff x="2592" y="1776"/>
            <a:chExt cx="2271" cy="480"/>
          </a:xfrm>
        </p:grpSpPr>
        <p:grpSp>
          <p:nvGrpSpPr>
            <p:cNvPr id="25" name="Google Shape;521;p46"/>
            <p:cNvGrpSpPr/>
            <p:nvPr/>
          </p:nvGrpSpPr>
          <p:grpSpPr>
            <a:xfrm>
              <a:off x="2592" y="1872"/>
              <a:ext cx="384" cy="384"/>
              <a:chOff x="2592" y="1872"/>
              <a:chExt cx="384" cy="384"/>
            </a:xfrm>
          </p:grpSpPr>
          <p:cxnSp>
            <p:nvCxnSpPr>
              <p:cNvPr id="26" name="Google Shape;522;p46"/>
              <p:cNvCxnSpPr/>
              <p:nvPr/>
            </p:nvCxnSpPr>
            <p:spPr>
              <a:xfrm rot="10800000">
                <a:off x="2880" y="1872"/>
                <a:ext cx="96" cy="384"/>
              </a:xfrm>
              <a:prstGeom prst="straightConnector1">
                <a:avLst/>
              </a:prstGeom>
              <a:noFill/>
              <a:ln w="12700" cap="flat" cmpd="sng">
                <a:solidFill>
                  <a:srgbClr val="FF0000"/>
                </a:solidFill>
                <a:prstDash val="solid"/>
                <a:miter lim="800000"/>
                <a:headEnd type="none" w="med" len="med"/>
                <a:tailEnd type="triangle" w="med" len="med"/>
              </a:ln>
            </p:spPr>
          </p:cxnSp>
          <p:cxnSp>
            <p:nvCxnSpPr>
              <p:cNvPr id="27" name="Google Shape;523;p46"/>
              <p:cNvCxnSpPr/>
              <p:nvPr/>
            </p:nvCxnSpPr>
            <p:spPr>
              <a:xfrm flipH="1">
                <a:off x="2592" y="1872"/>
                <a:ext cx="48" cy="384"/>
              </a:xfrm>
              <a:prstGeom prst="straightConnector1">
                <a:avLst/>
              </a:prstGeom>
              <a:noFill/>
              <a:ln w="12700" cap="flat" cmpd="sng">
                <a:solidFill>
                  <a:srgbClr val="FF0000"/>
                </a:solidFill>
                <a:prstDash val="solid"/>
                <a:miter lim="800000"/>
                <a:headEnd type="none" w="med" len="med"/>
                <a:tailEnd type="triangle" w="med" len="med"/>
              </a:ln>
            </p:spPr>
          </p:cxnSp>
        </p:grpSp>
        <p:sp>
          <p:nvSpPr>
            <p:cNvPr id="28" name="Google Shape;524;p46"/>
            <p:cNvSpPr txBox="1"/>
            <p:nvPr/>
          </p:nvSpPr>
          <p:spPr>
            <a:xfrm>
              <a:off x="3264" y="1776"/>
              <a:ext cx="1599" cy="442"/>
            </a:xfrm>
            <a:prstGeom prst="rect">
              <a:avLst/>
            </a:prstGeom>
            <a:noFill/>
            <a:ln>
              <a:noFill/>
            </a:ln>
          </p:spPr>
          <p:txBody>
            <a:bodyPr spcFirstLastPara="1" wrap="square" lIns="91425" tIns="45700" rIns="91425" bIns="45700" anchor="ctr" anchorCtr="0">
              <a:spAutoFit/>
            </a:bodyPr>
            <a:p>
              <a:pPr marL="0" marR="0" lvl="0" indent="0" algn="ctr"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Demote root key and</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a:p>
              <a:pPr marL="0" marR="0" lvl="0" indent="0" algn="ctr"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promote leaf key</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cxnSp>
        <p:nvCxnSpPr>
          <p:cNvPr id="29" name="Google Shape;522;p46"/>
          <p:cNvCxnSpPr/>
          <p:nvPr/>
        </p:nvCxnSpPr>
        <p:spPr>
          <a:xfrm flipH="1" flipV="1">
            <a:off x="3986530" y="3699510"/>
            <a:ext cx="74930" cy="464185"/>
          </a:xfrm>
          <a:prstGeom prst="straightConnector1">
            <a:avLst/>
          </a:prstGeom>
          <a:noFill/>
          <a:ln w="12700" cap="flat" cmpd="sng">
            <a:solidFill>
              <a:srgbClr val="FF0000"/>
            </a:solidFill>
            <a:prstDash val="solid"/>
            <a:miter lim="800000"/>
            <a:headEnd type="none" w="med" len="med"/>
            <a:tailEnd type="triangle" w="med" len="med"/>
          </a:ln>
        </p:spPr>
      </p:cxnSp>
      <p:sp>
        <p:nvSpPr>
          <p:cNvPr id="30" name="Google Shape;524;p46"/>
          <p:cNvSpPr txBox="1"/>
          <p:nvPr/>
        </p:nvSpPr>
        <p:spPr>
          <a:xfrm>
            <a:off x="3352800" y="3910013"/>
            <a:ext cx="2538412" cy="367030"/>
          </a:xfrm>
          <a:prstGeom prst="rect">
            <a:avLst/>
          </a:prstGeom>
          <a:noFill/>
          <a:ln>
            <a:noFill/>
          </a:ln>
        </p:spPr>
        <p:txBody>
          <a:bodyPr spcFirstLastPara="1" wrap="square" lIns="91425" tIns="45700" rIns="91425" bIns="45700" anchor="ctr" anchorCtr="0">
            <a:spAutoFit/>
          </a:bodyPr>
          <a:p>
            <a:pPr marL="0" marR="0" lvl="0" indent="0" algn="ctr"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Delete 22</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31" name="Down Arrow 30"/>
          <p:cNvSpPr/>
          <p:nvPr/>
        </p:nvSpPr>
        <p:spPr>
          <a:xfrm>
            <a:off x="3764915" y="3910330"/>
            <a:ext cx="278130" cy="48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Down Arrow 31"/>
          <p:cNvSpPr/>
          <p:nvPr/>
        </p:nvSpPr>
        <p:spPr>
          <a:xfrm>
            <a:off x="8033385" y="5760085"/>
            <a:ext cx="234315" cy="8883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33" name="Google Shape;493;p46"/>
          <p:cNvGrpSpPr/>
          <p:nvPr/>
        </p:nvGrpSpPr>
        <p:grpSpPr>
          <a:xfrm>
            <a:off x="1503680" y="2092325"/>
            <a:ext cx="5486400" cy="1616075"/>
            <a:chOff x="1008" y="1392"/>
            <a:chExt cx="3456" cy="1344"/>
          </a:xfrm>
        </p:grpSpPr>
        <p:grpSp>
          <p:nvGrpSpPr>
            <p:cNvPr id="34" name="Google Shape;494;p46"/>
            <p:cNvGrpSpPr/>
            <p:nvPr/>
          </p:nvGrpSpPr>
          <p:grpSpPr>
            <a:xfrm>
              <a:off x="2160" y="1392"/>
              <a:ext cx="816" cy="432"/>
              <a:chOff x="2160" y="1392"/>
              <a:chExt cx="816" cy="432"/>
            </a:xfrm>
          </p:grpSpPr>
          <p:sp>
            <p:nvSpPr>
              <p:cNvPr id="35" name="Google Shape;495;p46"/>
              <p:cNvSpPr txBox="1"/>
              <p:nvPr/>
            </p:nvSpPr>
            <p:spPr>
              <a:xfrm>
                <a:off x="2160" y="1392"/>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36" name="Google Shape;496;p46"/>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12</a:t>
                </a:r>
                <a:endParaRPr sz="2000"/>
              </a:p>
            </p:txBody>
          </p:sp>
          <p:sp>
            <p:nvSpPr>
              <p:cNvPr id="37" name="Google Shape;497;p46"/>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29</a:t>
                </a:r>
                <a:endParaRPr sz="2000"/>
              </a:p>
            </p:txBody>
          </p:sp>
        </p:grpSp>
        <p:grpSp>
          <p:nvGrpSpPr>
            <p:cNvPr id="38" name="Google Shape;498;p46"/>
            <p:cNvGrpSpPr/>
            <p:nvPr/>
          </p:nvGrpSpPr>
          <p:grpSpPr>
            <a:xfrm>
              <a:off x="1008" y="2304"/>
              <a:ext cx="816" cy="432"/>
              <a:chOff x="1008" y="2304"/>
              <a:chExt cx="816" cy="432"/>
            </a:xfrm>
          </p:grpSpPr>
          <p:sp>
            <p:nvSpPr>
              <p:cNvPr id="39" name="Google Shape;499;p46"/>
              <p:cNvSpPr txBox="1"/>
              <p:nvPr/>
            </p:nvSpPr>
            <p:spPr>
              <a:xfrm>
                <a:off x="1008"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0" name="Google Shape;500;p46"/>
              <p:cNvSpPr txBox="1"/>
              <p:nvPr/>
            </p:nvSpPr>
            <p:spPr>
              <a:xfrm>
                <a:off x="1056"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7</a:t>
                </a:r>
                <a:endParaRPr sz="2000"/>
              </a:p>
            </p:txBody>
          </p:sp>
          <p:sp>
            <p:nvSpPr>
              <p:cNvPr id="41" name="Google Shape;501;p46"/>
              <p:cNvSpPr txBox="1"/>
              <p:nvPr/>
            </p:nvSpPr>
            <p:spPr>
              <a:xfrm>
                <a:off x="144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9</a:t>
                </a:r>
                <a:endParaRPr sz="2000"/>
              </a:p>
            </p:txBody>
          </p:sp>
        </p:grpSp>
        <p:grpSp>
          <p:nvGrpSpPr>
            <p:cNvPr id="42" name="Google Shape;502;p46"/>
            <p:cNvGrpSpPr/>
            <p:nvPr/>
          </p:nvGrpSpPr>
          <p:grpSpPr>
            <a:xfrm>
              <a:off x="1920" y="2304"/>
              <a:ext cx="816" cy="432"/>
              <a:chOff x="2160" y="2304"/>
              <a:chExt cx="816" cy="432"/>
            </a:xfrm>
          </p:grpSpPr>
          <p:sp>
            <p:nvSpPr>
              <p:cNvPr id="43" name="Google Shape;503;p46"/>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44" name="Google Shape;504;p46"/>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15</a:t>
                </a:r>
                <a:endParaRPr sz="2000"/>
              </a:p>
            </p:txBody>
          </p:sp>
          <p:sp>
            <p:nvSpPr>
              <p:cNvPr id="45" name="Google Shape;505;p46"/>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22</a:t>
                </a:r>
                <a:endParaRPr sz="2000"/>
              </a:p>
            </p:txBody>
          </p:sp>
        </p:grpSp>
        <p:cxnSp>
          <p:nvCxnSpPr>
            <p:cNvPr id="46" name="Google Shape;506;p46"/>
            <p:cNvCxnSpPr/>
            <p:nvPr/>
          </p:nvCxnSpPr>
          <p:spPr>
            <a:xfrm flipH="1">
              <a:off x="1824" y="1824"/>
              <a:ext cx="336" cy="480"/>
            </a:xfrm>
            <a:prstGeom prst="straightConnector1">
              <a:avLst/>
            </a:prstGeom>
            <a:noFill/>
            <a:ln w="12700" cap="flat" cmpd="sng">
              <a:solidFill>
                <a:schemeClr val="dk1"/>
              </a:solidFill>
              <a:prstDash val="solid"/>
              <a:miter lim="800000"/>
              <a:headEnd type="none" w="med" len="med"/>
              <a:tailEnd type="none" w="med" len="med"/>
            </a:ln>
          </p:spPr>
        </p:cxnSp>
        <p:cxnSp>
          <p:nvCxnSpPr>
            <p:cNvPr id="47" name="Google Shape;507;p46"/>
            <p:cNvCxnSpPr/>
            <p:nvPr/>
          </p:nvCxnSpPr>
          <p:spPr>
            <a:xfrm flipH="1">
              <a:off x="2448" y="1824"/>
              <a:ext cx="96" cy="480"/>
            </a:xfrm>
            <a:prstGeom prst="straightConnector1">
              <a:avLst/>
            </a:prstGeom>
            <a:noFill/>
            <a:ln w="12700" cap="flat" cmpd="sng">
              <a:solidFill>
                <a:schemeClr val="dk1"/>
              </a:solidFill>
              <a:prstDash val="solid"/>
              <a:miter lim="800000"/>
              <a:headEnd type="none" w="med" len="med"/>
              <a:tailEnd type="none" w="med" len="med"/>
            </a:ln>
          </p:spPr>
        </p:cxnSp>
        <p:cxnSp>
          <p:nvCxnSpPr>
            <p:cNvPr id="48" name="Google Shape;508;p46"/>
            <p:cNvCxnSpPr/>
            <p:nvPr/>
          </p:nvCxnSpPr>
          <p:spPr>
            <a:xfrm>
              <a:off x="2976" y="1824"/>
              <a:ext cx="144" cy="480"/>
            </a:xfrm>
            <a:prstGeom prst="straightConnector1">
              <a:avLst/>
            </a:prstGeom>
            <a:noFill/>
            <a:ln w="12700" cap="flat" cmpd="sng">
              <a:solidFill>
                <a:schemeClr val="dk1"/>
              </a:solidFill>
              <a:prstDash val="solid"/>
              <a:miter lim="800000"/>
              <a:headEnd type="none" w="med" len="med"/>
              <a:tailEnd type="none" w="med" len="med"/>
            </a:ln>
          </p:spPr>
        </p:cxnSp>
        <p:grpSp>
          <p:nvGrpSpPr>
            <p:cNvPr id="49" name="Google Shape;509;p46"/>
            <p:cNvGrpSpPr/>
            <p:nvPr/>
          </p:nvGrpSpPr>
          <p:grpSpPr>
            <a:xfrm>
              <a:off x="2832" y="2304"/>
              <a:ext cx="1632" cy="432"/>
              <a:chOff x="2832" y="2304"/>
              <a:chExt cx="1632" cy="432"/>
            </a:xfrm>
          </p:grpSpPr>
          <p:sp>
            <p:nvSpPr>
              <p:cNvPr id="50" name="Google Shape;510;p46"/>
              <p:cNvSpPr txBox="1"/>
              <p:nvPr/>
            </p:nvSpPr>
            <p:spPr>
              <a:xfrm>
                <a:off x="2832" y="2304"/>
                <a:ext cx="1632"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0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1" name="Google Shape;511;p46"/>
              <p:cNvSpPr txBox="1"/>
              <p:nvPr/>
            </p:nvSpPr>
            <p:spPr>
              <a:xfrm>
                <a:off x="408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69</a:t>
                </a:r>
                <a:endParaRPr sz="2000"/>
              </a:p>
            </p:txBody>
          </p:sp>
          <p:sp>
            <p:nvSpPr>
              <p:cNvPr id="52" name="Google Shape;512;p46"/>
              <p:cNvSpPr txBox="1"/>
              <p:nvPr/>
            </p:nvSpPr>
            <p:spPr>
              <a:xfrm>
                <a:off x="364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56</a:t>
                </a:r>
                <a:endParaRPr sz="2000"/>
              </a:p>
            </p:txBody>
          </p:sp>
          <p:sp>
            <p:nvSpPr>
              <p:cNvPr id="53" name="Google Shape;513;p46"/>
              <p:cNvSpPr txBox="1"/>
              <p:nvPr/>
            </p:nvSpPr>
            <p:spPr>
              <a:xfrm>
                <a:off x="288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31</a:t>
                </a:r>
                <a:endParaRPr sz="2000"/>
              </a:p>
            </p:txBody>
          </p:sp>
          <p:sp>
            <p:nvSpPr>
              <p:cNvPr id="54" name="Google Shape;514;p46"/>
              <p:cNvSpPr txBox="1"/>
              <p:nvPr/>
            </p:nvSpPr>
            <p:spPr>
              <a:xfrm>
                <a:off x="3264"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000" b="0" i="1" u="none">
                    <a:solidFill>
                      <a:schemeClr val="dk1"/>
                    </a:solidFill>
                    <a:latin typeface="Constantia" panose="02030602050306030303"/>
                    <a:ea typeface="Constantia" panose="02030602050306030303"/>
                    <a:cs typeface="Constantia" panose="02030602050306030303"/>
                    <a:sym typeface="Constantia" panose="02030602050306030303"/>
                  </a:rPr>
                  <a:t>43</a:t>
                </a:r>
                <a:endParaRPr sz="2000"/>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Google Shape;530;p4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sp>
        <p:nvSpPr>
          <p:cNvPr id="531" name="Google Shape;531;p47"/>
          <p:cNvSpPr txBox="1"/>
          <p:nvPr/>
        </p:nvSpPr>
        <p:spPr>
          <a:xfrm>
            <a:off x="3048000" y="3657600"/>
            <a:ext cx="1295400" cy="6858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32" name="Google Shape;532;p47"/>
          <p:cNvSpPr txBox="1"/>
          <p:nvPr/>
        </p:nvSpPr>
        <p:spPr>
          <a:xfrm>
            <a:off x="3429000" y="2209800"/>
            <a:ext cx="1295400" cy="6858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33" name="Google Shape;533;p47"/>
          <p:cNvSpPr txBox="1"/>
          <p:nvPr/>
        </p:nvSpPr>
        <p:spPr>
          <a:xfrm>
            <a:off x="3505200" y="2286000"/>
            <a:ext cx="533400" cy="533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800" b="0" i="1" u="none">
                <a:solidFill>
                  <a:schemeClr val="dk1"/>
                </a:solidFill>
                <a:latin typeface="Constantia" panose="02030602050306030303"/>
                <a:ea typeface="Constantia" panose="02030602050306030303"/>
                <a:cs typeface="Constantia" panose="02030602050306030303"/>
                <a:sym typeface="Constantia" panose="02030602050306030303"/>
              </a:rPr>
              <a:t>12</a:t>
            </a:r>
            <a:endParaRPr lang="en-US" sz="28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34" name="Google Shape;534;p47"/>
          <p:cNvSpPr txBox="1"/>
          <p:nvPr/>
        </p:nvSpPr>
        <p:spPr>
          <a:xfrm>
            <a:off x="3733800" y="3733800"/>
            <a:ext cx="533400" cy="533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dirty="0">
                <a:solidFill>
                  <a:schemeClr val="dk1"/>
                </a:solidFill>
                <a:latin typeface="Constantia" panose="02030602050306030303"/>
                <a:ea typeface="Constantia" panose="02030602050306030303"/>
                <a:cs typeface="Constantia" panose="02030602050306030303"/>
                <a:sym typeface="Constantia" panose="02030602050306030303"/>
              </a:rPr>
              <a:t>29</a:t>
            </a:r>
            <a:endParaRPr sz="2400" dirty="0"/>
          </a:p>
        </p:txBody>
      </p:sp>
      <p:sp>
        <p:nvSpPr>
          <p:cNvPr id="535" name="Google Shape;535;p47"/>
          <p:cNvSpPr txBox="1"/>
          <p:nvPr/>
        </p:nvSpPr>
        <p:spPr>
          <a:xfrm>
            <a:off x="1600200" y="3657600"/>
            <a:ext cx="1295400" cy="6858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36" name="Google Shape;536;p47"/>
          <p:cNvSpPr txBox="1"/>
          <p:nvPr/>
        </p:nvSpPr>
        <p:spPr>
          <a:xfrm>
            <a:off x="1676400" y="3733800"/>
            <a:ext cx="533400" cy="533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800" b="0" i="1" u="none">
                <a:solidFill>
                  <a:schemeClr val="dk1"/>
                </a:solidFill>
                <a:latin typeface="Constantia" panose="02030602050306030303"/>
                <a:ea typeface="Constantia" panose="02030602050306030303"/>
                <a:cs typeface="Constantia" panose="02030602050306030303"/>
                <a:sym typeface="Constantia" panose="02030602050306030303"/>
              </a:rPr>
              <a:t>7</a:t>
            </a:r>
            <a:endParaRPr lang="en-US" sz="28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37" name="Google Shape;537;p47"/>
          <p:cNvSpPr txBox="1"/>
          <p:nvPr/>
        </p:nvSpPr>
        <p:spPr>
          <a:xfrm>
            <a:off x="2286000" y="3733800"/>
            <a:ext cx="533400" cy="533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800" b="0" i="1" u="none">
                <a:solidFill>
                  <a:schemeClr val="dk1"/>
                </a:solidFill>
                <a:latin typeface="Constantia" panose="02030602050306030303"/>
                <a:ea typeface="Constantia" panose="02030602050306030303"/>
                <a:cs typeface="Constantia" panose="02030602050306030303"/>
                <a:sym typeface="Constantia" panose="02030602050306030303"/>
              </a:rPr>
              <a:t>9</a:t>
            </a:r>
            <a:endParaRPr lang="en-US" sz="28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38" name="Google Shape;538;p47"/>
          <p:cNvSpPr txBox="1"/>
          <p:nvPr/>
        </p:nvSpPr>
        <p:spPr>
          <a:xfrm>
            <a:off x="3124200" y="3733800"/>
            <a:ext cx="533400" cy="533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800" b="0" i="1" u="none">
                <a:solidFill>
                  <a:schemeClr val="dk1"/>
                </a:solidFill>
                <a:latin typeface="Constantia" panose="02030602050306030303"/>
                <a:ea typeface="Constantia" panose="02030602050306030303"/>
                <a:cs typeface="Constantia" panose="02030602050306030303"/>
                <a:sym typeface="Constantia" panose="02030602050306030303"/>
              </a:rPr>
              <a:t>15</a:t>
            </a:r>
            <a:endParaRPr lang="en-US" sz="28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cxnSp>
        <p:nvCxnSpPr>
          <p:cNvPr id="539" name="Google Shape;539;p47"/>
          <p:cNvCxnSpPr/>
          <p:nvPr/>
        </p:nvCxnSpPr>
        <p:spPr>
          <a:xfrm flipH="1">
            <a:off x="2895600" y="2895600"/>
            <a:ext cx="533400" cy="762000"/>
          </a:xfrm>
          <a:prstGeom prst="straightConnector1">
            <a:avLst/>
          </a:prstGeom>
          <a:noFill/>
          <a:ln w="12700" cap="flat" cmpd="sng">
            <a:solidFill>
              <a:schemeClr val="dk1"/>
            </a:solidFill>
            <a:prstDash val="solid"/>
            <a:miter lim="800000"/>
            <a:headEnd type="none" w="med" len="med"/>
            <a:tailEnd type="none" w="med" len="med"/>
          </a:ln>
        </p:spPr>
      </p:cxnSp>
      <p:cxnSp>
        <p:nvCxnSpPr>
          <p:cNvPr id="540" name="Google Shape;540;p47"/>
          <p:cNvCxnSpPr/>
          <p:nvPr/>
        </p:nvCxnSpPr>
        <p:spPr>
          <a:xfrm flipH="1">
            <a:off x="3886200" y="2895600"/>
            <a:ext cx="152400" cy="762000"/>
          </a:xfrm>
          <a:prstGeom prst="straightConnector1">
            <a:avLst/>
          </a:prstGeom>
          <a:noFill/>
          <a:ln w="12700" cap="flat" cmpd="sng">
            <a:solidFill>
              <a:schemeClr val="dk1"/>
            </a:solidFill>
            <a:prstDash val="solid"/>
            <a:miter lim="800000"/>
            <a:headEnd type="none" w="med" len="med"/>
            <a:tailEnd type="none" w="med" len="med"/>
          </a:ln>
        </p:spPr>
      </p:cxnSp>
      <p:cxnSp>
        <p:nvCxnSpPr>
          <p:cNvPr id="541" name="Google Shape;541;p47"/>
          <p:cNvCxnSpPr/>
          <p:nvPr/>
        </p:nvCxnSpPr>
        <p:spPr>
          <a:xfrm>
            <a:off x="4724400" y="2895600"/>
            <a:ext cx="381000" cy="762000"/>
          </a:xfrm>
          <a:prstGeom prst="straightConnector1">
            <a:avLst/>
          </a:prstGeom>
          <a:noFill/>
          <a:ln w="12700" cap="flat" cmpd="sng">
            <a:solidFill>
              <a:schemeClr val="dk1"/>
            </a:solidFill>
            <a:prstDash val="solid"/>
            <a:miter lim="800000"/>
            <a:headEnd type="none" w="med" len="med"/>
            <a:tailEnd type="none" w="med" len="med"/>
          </a:ln>
        </p:spPr>
      </p:cxnSp>
      <p:sp>
        <p:nvSpPr>
          <p:cNvPr id="542" name="Google Shape;542;p47"/>
          <p:cNvSpPr txBox="1"/>
          <p:nvPr/>
        </p:nvSpPr>
        <p:spPr>
          <a:xfrm>
            <a:off x="4114800" y="2286000"/>
            <a:ext cx="533400" cy="533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800" b="0" i="1" u="none">
                <a:solidFill>
                  <a:schemeClr val="dk1"/>
                </a:solidFill>
                <a:latin typeface="Constantia" panose="02030602050306030303"/>
                <a:ea typeface="Constantia" panose="02030602050306030303"/>
                <a:cs typeface="Constantia" panose="02030602050306030303"/>
                <a:sym typeface="Constantia" panose="02030602050306030303"/>
              </a:rPr>
              <a:t>31</a:t>
            </a:r>
            <a:endParaRPr lang="en-US" sz="28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nvGrpSpPr>
          <p:cNvPr id="543" name="Google Shape;543;p47"/>
          <p:cNvGrpSpPr/>
          <p:nvPr/>
        </p:nvGrpSpPr>
        <p:grpSpPr>
          <a:xfrm>
            <a:off x="5105400" y="3657600"/>
            <a:ext cx="1981200" cy="685800"/>
            <a:chOff x="3216" y="2304"/>
            <a:chExt cx="1248" cy="432"/>
          </a:xfrm>
        </p:grpSpPr>
        <p:sp>
          <p:nvSpPr>
            <p:cNvPr id="544" name="Google Shape;544;p47"/>
            <p:cNvSpPr txBox="1"/>
            <p:nvPr/>
          </p:nvSpPr>
          <p:spPr>
            <a:xfrm>
              <a:off x="3216" y="2304"/>
              <a:ext cx="1248"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45" name="Google Shape;545;p47"/>
            <p:cNvSpPr txBox="1"/>
            <p:nvPr/>
          </p:nvSpPr>
          <p:spPr>
            <a:xfrm>
              <a:off x="408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69</a:t>
              </a:r>
              <a:endParaRPr sz="2400"/>
            </a:p>
          </p:txBody>
        </p:sp>
        <p:sp>
          <p:nvSpPr>
            <p:cNvPr id="546" name="Google Shape;546;p47"/>
            <p:cNvSpPr txBox="1"/>
            <p:nvPr/>
          </p:nvSpPr>
          <p:spPr>
            <a:xfrm>
              <a:off x="364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dirty="0">
                  <a:solidFill>
                    <a:schemeClr val="dk1"/>
                  </a:solidFill>
                  <a:latin typeface="Constantia" panose="02030602050306030303"/>
                  <a:ea typeface="Constantia" panose="02030602050306030303"/>
                  <a:cs typeface="Constantia" panose="02030602050306030303"/>
                  <a:sym typeface="Constantia" panose="02030602050306030303"/>
                </a:rPr>
                <a:t>56</a:t>
              </a:r>
              <a:endParaRPr sz="2400" dirty="0"/>
            </a:p>
          </p:txBody>
        </p:sp>
        <p:sp>
          <p:nvSpPr>
            <p:cNvPr id="547" name="Google Shape;547;p47"/>
            <p:cNvSpPr txBox="1"/>
            <p:nvPr/>
          </p:nvSpPr>
          <p:spPr>
            <a:xfrm>
              <a:off x="3264"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43</a:t>
              </a:r>
              <a:endParaRPr sz="2400"/>
            </a:p>
          </p:txBody>
        </p:sp>
      </p:grpSp>
      <p:sp>
        <p:nvSpPr>
          <p:cNvPr id="549" name="Google Shape;549;p47"/>
          <p:cNvSpPr txBox="1"/>
          <p:nvPr/>
        </p:nvSpPr>
        <p:spPr>
          <a:xfrm>
            <a:off x="650875" y="457200"/>
            <a:ext cx="7886700" cy="132556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300"/>
              <a:buFont typeface="Calibri" panose="020F0502020204030204"/>
              <a:buNone/>
            </a:pPr>
            <a:r>
              <a:rPr lang="en-US" sz="3300" b="1" i="0" u="none">
                <a:solidFill>
                  <a:schemeClr val="dk1"/>
                </a:solidFill>
                <a:latin typeface="Calibri" panose="020F0502020204030204"/>
                <a:ea typeface="Calibri" panose="020F0502020204030204"/>
                <a:cs typeface="Calibri" panose="020F0502020204030204"/>
                <a:sym typeface="Calibri" panose="020F0502020204030204"/>
              </a:rPr>
              <a:t>Type #3: Enough siblings(cntd...)</a:t>
            </a:r>
            <a:endParaRPr lang="en-US" sz="3300" b="1" i="0" u="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1800"/>
              <a:buFont typeface="Calibri" panose="020F0502020204030204"/>
              <a:buNone/>
            </a:pPr>
            <a:r>
              <a:rPr lang="en-US" sz="1800" b="1" i="0" u="none">
                <a:solidFill>
                  <a:schemeClr val="dk1"/>
                </a:solidFill>
                <a:latin typeface="Calibri" panose="020F0502020204030204"/>
                <a:ea typeface="Calibri" panose="020F0502020204030204"/>
                <a:cs typeface="Calibri" panose="020F0502020204030204"/>
                <a:sym typeface="Calibri" panose="020F0502020204030204"/>
              </a:rPr>
              <a:t>If (1) or (2) lead to a leaf node containing less than the minimum number of keys then we have to look at the siblings immediately adjacent to the leaf in question:  </a:t>
            </a:r>
            <a:br>
              <a:rPr lang="en-US" sz="1800" b="0" i="0" u="none">
                <a:solidFill>
                  <a:schemeClr val="dk1"/>
                </a:solidFill>
                <a:latin typeface="Calibri" panose="020F0502020204030204"/>
                <a:ea typeface="Calibri" panose="020F0502020204030204"/>
                <a:cs typeface="Calibri" panose="020F0502020204030204"/>
                <a:sym typeface="Calibri" panose="020F0502020204030204"/>
              </a:rPr>
            </a:br>
            <a:r>
              <a:rPr lang="en-US" sz="1800" b="0" i="0" u="none">
                <a:solidFill>
                  <a:schemeClr val="dk1"/>
                </a:solidFill>
                <a:latin typeface="Calibri" panose="020F0502020204030204"/>
                <a:ea typeface="Calibri" panose="020F0502020204030204"/>
                <a:cs typeface="Calibri" panose="020F0502020204030204"/>
                <a:sym typeface="Calibri" panose="020F0502020204030204"/>
              </a:rPr>
              <a:t>-----If one of them has more than the min. number of keys then we can promote one of its keys to the parent and take the parent key into our lacking leaf </a:t>
            </a:r>
            <a:br>
              <a:rPr lang="en-US" sz="1800" b="0" i="0" u="none">
                <a:solidFill>
                  <a:schemeClr val="dk1"/>
                </a:solidFill>
                <a:latin typeface="Calibri" panose="020F0502020204030204"/>
                <a:ea typeface="Calibri" panose="020F0502020204030204"/>
                <a:cs typeface="Calibri" panose="020F0502020204030204"/>
                <a:sym typeface="Calibri" panose="020F0502020204030204"/>
              </a:rPr>
            </a:br>
            <a:endParaRPr lang="en-US" sz="1800" b="0" i="0" u="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grpSp>
        <p:nvGrpSpPr>
          <p:cNvPr id="555" name="Google Shape;555;p48"/>
          <p:cNvGrpSpPr/>
          <p:nvPr/>
        </p:nvGrpSpPr>
        <p:grpSpPr>
          <a:xfrm>
            <a:off x="1600200" y="3530600"/>
            <a:ext cx="4343400" cy="2133600"/>
            <a:chOff x="1008" y="1392"/>
            <a:chExt cx="2736" cy="1344"/>
          </a:xfrm>
        </p:grpSpPr>
        <p:grpSp>
          <p:nvGrpSpPr>
            <p:cNvPr id="556" name="Google Shape;556;p48"/>
            <p:cNvGrpSpPr/>
            <p:nvPr/>
          </p:nvGrpSpPr>
          <p:grpSpPr>
            <a:xfrm>
              <a:off x="2160" y="1392"/>
              <a:ext cx="1200" cy="432"/>
              <a:chOff x="2160" y="1392"/>
              <a:chExt cx="1200" cy="432"/>
            </a:xfrm>
          </p:grpSpPr>
          <p:sp>
            <p:nvSpPr>
              <p:cNvPr id="557" name="Google Shape;557;p48"/>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58" name="Google Shape;558;p48"/>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12</a:t>
                </a:r>
                <a:endParaRPr sz="2400"/>
              </a:p>
            </p:txBody>
          </p:sp>
          <p:sp>
            <p:nvSpPr>
              <p:cNvPr id="559" name="Google Shape;559;p48"/>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29</a:t>
                </a:r>
                <a:endParaRPr sz="2400"/>
              </a:p>
            </p:txBody>
          </p:sp>
          <p:sp>
            <p:nvSpPr>
              <p:cNvPr id="560" name="Google Shape;560;p48"/>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56</a:t>
                </a:r>
                <a:endParaRPr sz="2400"/>
              </a:p>
            </p:txBody>
          </p:sp>
        </p:grpSp>
        <p:grpSp>
          <p:nvGrpSpPr>
            <p:cNvPr id="561" name="Google Shape;561;p48"/>
            <p:cNvGrpSpPr/>
            <p:nvPr/>
          </p:nvGrpSpPr>
          <p:grpSpPr>
            <a:xfrm>
              <a:off x="1008" y="2304"/>
              <a:ext cx="816" cy="432"/>
              <a:chOff x="1008" y="2304"/>
              <a:chExt cx="816" cy="432"/>
            </a:xfrm>
          </p:grpSpPr>
          <p:sp>
            <p:nvSpPr>
              <p:cNvPr id="562" name="Google Shape;562;p48"/>
              <p:cNvSpPr txBox="1"/>
              <p:nvPr/>
            </p:nvSpPr>
            <p:spPr>
              <a:xfrm>
                <a:off x="1008"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63" name="Google Shape;563;p48"/>
              <p:cNvSpPr txBox="1"/>
              <p:nvPr/>
            </p:nvSpPr>
            <p:spPr>
              <a:xfrm>
                <a:off x="1056"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7</a:t>
                </a:r>
                <a:endParaRPr sz="2400"/>
              </a:p>
            </p:txBody>
          </p:sp>
          <p:sp>
            <p:nvSpPr>
              <p:cNvPr id="564" name="Google Shape;564;p48"/>
              <p:cNvSpPr txBox="1"/>
              <p:nvPr/>
            </p:nvSpPr>
            <p:spPr>
              <a:xfrm>
                <a:off x="144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9</a:t>
                </a:r>
                <a:endParaRPr sz="2400"/>
              </a:p>
            </p:txBody>
          </p:sp>
        </p:grpSp>
        <p:grpSp>
          <p:nvGrpSpPr>
            <p:cNvPr id="565" name="Google Shape;565;p48"/>
            <p:cNvGrpSpPr/>
            <p:nvPr/>
          </p:nvGrpSpPr>
          <p:grpSpPr>
            <a:xfrm>
              <a:off x="1920" y="2304"/>
              <a:ext cx="816" cy="432"/>
              <a:chOff x="2160" y="2304"/>
              <a:chExt cx="816" cy="432"/>
            </a:xfrm>
          </p:grpSpPr>
          <p:sp>
            <p:nvSpPr>
              <p:cNvPr id="566" name="Google Shape;566;p48"/>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67" name="Google Shape;567;p48"/>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15</a:t>
                </a:r>
                <a:endParaRPr sz="2400"/>
              </a:p>
            </p:txBody>
          </p:sp>
          <p:sp>
            <p:nvSpPr>
              <p:cNvPr id="568" name="Google Shape;568;p48"/>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22</a:t>
                </a:r>
                <a:endParaRPr sz="2400"/>
              </a:p>
            </p:txBody>
          </p:sp>
        </p:grpSp>
        <p:cxnSp>
          <p:nvCxnSpPr>
            <p:cNvPr id="573" name="Google Shape;573;p48"/>
            <p:cNvCxnSpPr/>
            <p:nvPr/>
          </p:nvCxnSpPr>
          <p:spPr>
            <a:xfrm flipH="1">
              <a:off x="1824" y="1824"/>
              <a:ext cx="336" cy="480"/>
            </a:xfrm>
            <a:prstGeom prst="straightConnector1">
              <a:avLst/>
            </a:prstGeom>
            <a:noFill/>
            <a:ln w="12700" cap="flat" cmpd="sng">
              <a:solidFill>
                <a:schemeClr val="dk1"/>
              </a:solidFill>
              <a:prstDash val="solid"/>
              <a:miter lim="800000"/>
              <a:headEnd type="none" w="med" len="med"/>
              <a:tailEnd type="none" w="med" len="med"/>
            </a:ln>
          </p:spPr>
        </p:cxnSp>
        <p:cxnSp>
          <p:nvCxnSpPr>
            <p:cNvPr id="574" name="Google Shape;574;p48"/>
            <p:cNvCxnSpPr/>
            <p:nvPr/>
          </p:nvCxnSpPr>
          <p:spPr>
            <a:xfrm flipH="1">
              <a:off x="2448" y="1824"/>
              <a:ext cx="96" cy="480"/>
            </a:xfrm>
            <a:prstGeom prst="straightConnector1">
              <a:avLst/>
            </a:prstGeom>
            <a:noFill/>
            <a:ln w="12700" cap="flat" cmpd="sng">
              <a:solidFill>
                <a:schemeClr val="dk1"/>
              </a:solidFill>
              <a:prstDash val="solid"/>
              <a:miter lim="800000"/>
              <a:headEnd type="none" w="med" len="med"/>
              <a:tailEnd type="none" w="med" len="med"/>
            </a:ln>
          </p:spPr>
        </p:cxnSp>
        <p:cxnSp>
          <p:nvCxnSpPr>
            <p:cNvPr id="575" name="Google Shape;575;p48"/>
            <p:cNvCxnSpPr/>
            <p:nvPr/>
          </p:nvCxnSpPr>
          <p:spPr>
            <a:xfrm>
              <a:off x="3360" y="1824"/>
              <a:ext cx="384" cy="480"/>
            </a:xfrm>
            <a:prstGeom prst="straightConnector1">
              <a:avLst/>
            </a:prstGeom>
            <a:noFill/>
            <a:ln w="12700" cap="flat" cmpd="sng">
              <a:solidFill>
                <a:schemeClr val="dk1"/>
              </a:solidFill>
              <a:prstDash val="solid"/>
              <a:miter lim="800000"/>
              <a:headEnd type="none" w="med" len="med"/>
              <a:tailEnd type="none" w="med" len="med"/>
            </a:ln>
          </p:spPr>
        </p:cxnSp>
        <p:cxnSp>
          <p:nvCxnSpPr>
            <p:cNvPr id="576" name="Google Shape;576;p48"/>
            <p:cNvCxnSpPr/>
            <p:nvPr/>
          </p:nvCxnSpPr>
          <p:spPr>
            <a:xfrm>
              <a:off x="2976" y="1824"/>
              <a:ext cx="144" cy="480"/>
            </a:xfrm>
            <a:prstGeom prst="straightConnector1">
              <a:avLst/>
            </a:prstGeom>
            <a:noFill/>
            <a:ln w="12700" cap="flat" cmpd="sng">
              <a:solidFill>
                <a:schemeClr val="dk1"/>
              </a:solidFill>
              <a:prstDash val="solid"/>
              <a:miter lim="800000"/>
              <a:headEnd type="none" w="med" len="med"/>
              <a:tailEnd type="none" w="med" len="med"/>
            </a:ln>
          </p:spPr>
        </p:cxnSp>
        <p:grpSp>
          <p:nvGrpSpPr>
            <p:cNvPr id="577" name="Google Shape;577;p48"/>
            <p:cNvGrpSpPr/>
            <p:nvPr/>
          </p:nvGrpSpPr>
          <p:grpSpPr>
            <a:xfrm>
              <a:off x="2832" y="2304"/>
              <a:ext cx="816" cy="432"/>
              <a:chOff x="2160" y="2304"/>
              <a:chExt cx="816" cy="432"/>
            </a:xfrm>
          </p:grpSpPr>
          <p:sp>
            <p:nvSpPr>
              <p:cNvPr id="578" name="Google Shape;578;p48"/>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79" name="Google Shape;579;p48"/>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31</a:t>
                </a:r>
                <a:endParaRPr sz="2400"/>
              </a:p>
            </p:txBody>
          </p:sp>
          <p:sp>
            <p:nvSpPr>
              <p:cNvPr id="580" name="Google Shape;580;p48"/>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43</a:t>
                </a:r>
                <a:endParaRPr sz="2400"/>
              </a:p>
            </p:txBody>
          </p:sp>
        </p:grpSp>
      </p:grpSp>
      <p:sp>
        <p:nvSpPr>
          <p:cNvPr id="581" name="Google Shape;581;p48"/>
          <p:cNvSpPr txBox="1"/>
          <p:nvPr/>
        </p:nvSpPr>
        <p:spPr>
          <a:xfrm>
            <a:off x="6708140" y="3576320"/>
            <a:ext cx="1271587" cy="36703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Constantia" panose="02030602050306030303"/>
              <a:buNone/>
            </a:pPr>
            <a:r>
              <a:rPr lang="en-US" sz="1800" b="1" i="0" u="none">
                <a:solidFill>
                  <a:srgbClr val="FF0000"/>
                </a:solidFill>
                <a:latin typeface="Constantia" panose="02030602050306030303"/>
                <a:ea typeface="Constantia" panose="02030602050306030303"/>
                <a:cs typeface="Constantia" panose="02030602050306030303"/>
                <a:sym typeface="Constantia" panose="02030602050306030303"/>
              </a:rPr>
              <a:t>Delete 72</a:t>
            </a:r>
            <a:endParaRPr lang="en-US" sz="1800" b="1" i="0" u="none">
              <a:solidFill>
                <a:srgbClr val="FF0000"/>
              </a:solidFill>
              <a:latin typeface="Constantia" panose="02030602050306030303"/>
              <a:ea typeface="Constantia" panose="02030602050306030303"/>
              <a:cs typeface="Constantia" panose="02030602050306030303"/>
              <a:sym typeface="Constantia" panose="02030602050306030303"/>
            </a:endParaRPr>
          </a:p>
        </p:txBody>
      </p:sp>
      <p:sp>
        <p:nvSpPr>
          <p:cNvPr id="597" name="Google Shape;597;p48"/>
          <p:cNvSpPr txBox="1"/>
          <p:nvPr/>
        </p:nvSpPr>
        <p:spPr>
          <a:xfrm>
            <a:off x="0" y="1385887"/>
            <a:ext cx="9144000" cy="15398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600"/>
              <a:buFont typeface="Calibri" panose="020F0502020204030204"/>
              <a:buNone/>
            </a:pPr>
            <a:r>
              <a:rPr lang="en-US" sz="3600" b="0" i="0" u="none" dirty="0">
                <a:solidFill>
                  <a:schemeClr val="dk1"/>
                </a:solidFill>
                <a:latin typeface="Calibri" panose="020F0502020204030204"/>
                <a:ea typeface="Calibri" panose="020F0502020204030204"/>
                <a:cs typeface="Calibri" panose="020F0502020204030204"/>
                <a:sym typeface="Calibri" panose="020F0502020204030204"/>
              </a:rPr>
              <a:t>Type #4: Too few keys in node and its siblings</a:t>
            </a:r>
            <a:br>
              <a:rPr lang="en-US" sz="4400" b="0" i="0" u="none" dirty="0">
                <a:solidFill>
                  <a:schemeClr val="dk1"/>
                </a:solidFill>
                <a:latin typeface="Calibri" panose="020F0502020204030204"/>
                <a:ea typeface="Calibri" panose="020F0502020204030204"/>
                <a:cs typeface="Calibri" panose="020F0502020204030204"/>
                <a:sym typeface="Calibri" panose="020F0502020204030204"/>
              </a:rPr>
            </a:br>
            <a:r>
              <a:rPr lang="en-US" sz="2000" b="1" i="0" u="none" dirty="0">
                <a:solidFill>
                  <a:schemeClr val="dk1"/>
                </a:solidFill>
                <a:latin typeface="Calibri" panose="020F0502020204030204"/>
                <a:ea typeface="Calibri" panose="020F0502020204030204"/>
                <a:cs typeface="Calibri" panose="020F0502020204030204"/>
                <a:sym typeface="Calibri" panose="020F0502020204030204"/>
              </a:rPr>
              <a:t>If (1) or (2) lead to a leaf node containing less than the minimum number of keys then we have to look at the siblings immediately adjacent to the leaf in question:  </a:t>
            </a:r>
            <a:br>
              <a:rPr lang="en-US" sz="3600" b="0" i="0" u="none" dirty="0">
                <a:solidFill>
                  <a:schemeClr val="dk1"/>
                </a:solidFill>
                <a:latin typeface="Calibri" panose="020F0502020204030204"/>
                <a:ea typeface="Calibri" panose="020F0502020204030204"/>
                <a:cs typeface="Calibri" panose="020F0502020204030204"/>
                <a:sym typeface="Calibri" panose="020F0502020204030204"/>
              </a:rPr>
            </a:br>
            <a:r>
              <a:rPr lang="en-US" sz="4400" b="0" i="0" u="none" dirty="0">
                <a:solidFill>
                  <a:schemeClr val="dk1"/>
                </a:solidFill>
                <a:latin typeface="Calibri" panose="020F0502020204030204"/>
                <a:ea typeface="Calibri" panose="020F0502020204030204"/>
                <a:cs typeface="Calibri" panose="020F0502020204030204"/>
                <a:sym typeface="Calibri" panose="020F0502020204030204"/>
              </a:rPr>
              <a:t>--</a:t>
            </a:r>
            <a:r>
              <a:rPr lang="en-US" sz="2000" b="0" i="0" u="none" dirty="0">
                <a:solidFill>
                  <a:schemeClr val="dk1"/>
                </a:solidFill>
                <a:latin typeface="Calibri" panose="020F0502020204030204"/>
                <a:ea typeface="Calibri" panose="020F0502020204030204"/>
                <a:cs typeface="Calibri" panose="020F0502020204030204"/>
                <a:sym typeface="Calibri" panose="020F0502020204030204"/>
              </a:rPr>
              <a:t>if neither of them has more than the min. number of keys then the</a:t>
            </a:r>
            <a:r>
              <a:rPr lang="en-US" sz="2000" b="0" i="0" u="none" dirty="0">
                <a:solidFill>
                  <a:srgbClr val="FF0000"/>
                </a:solidFill>
                <a:latin typeface="Calibri" panose="020F0502020204030204"/>
                <a:ea typeface="Calibri" panose="020F0502020204030204"/>
                <a:cs typeface="Calibri" panose="020F0502020204030204"/>
                <a:sym typeface="Calibri" panose="020F0502020204030204"/>
              </a:rPr>
              <a:t> lacking leaf and one of its neighbors can be combined with their shared parent </a:t>
            </a:r>
            <a:r>
              <a:rPr lang="en-US" sz="2000" b="0" i="0" u="none" dirty="0">
                <a:solidFill>
                  <a:schemeClr val="dk1"/>
                </a:solidFill>
                <a:latin typeface="Calibri" panose="020F0502020204030204"/>
                <a:ea typeface="Calibri" panose="020F0502020204030204"/>
                <a:cs typeface="Calibri" panose="020F0502020204030204"/>
                <a:sym typeface="Calibri" panose="020F0502020204030204"/>
              </a:rPr>
              <a:t>(the opposite of promoting a key) and the new leaf will have the correct number of keys; if this step leave the parent with too few keys then we repeat the process up to the root itself, if required.</a:t>
            </a:r>
            <a:br>
              <a:rPr lang="en-US" sz="3600" b="0" i="0" u="none" dirty="0">
                <a:solidFill>
                  <a:schemeClr val="dk1"/>
                </a:solidFill>
                <a:latin typeface="Calibri" panose="020F0502020204030204"/>
                <a:ea typeface="Calibri" panose="020F0502020204030204"/>
                <a:cs typeface="Calibri" panose="020F0502020204030204"/>
                <a:sym typeface="Calibri" panose="020F0502020204030204"/>
              </a:rPr>
            </a:br>
            <a:br>
              <a:rPr lang="en-US" sz="4400" b="0" i="0" u="none" dirty="0">
                <a:solidFill>
                  <a:schemeClr val="dk1"/>
                </a:solidFill>
                <a:latin typeface="Calibri" panose="020F0502020204030204"/>
                <a:ea typeface="Calibri" panose="020F0502020204030204"/>
                <a:cs typeface="Calibri" panose="020F0502020204030204"/>
                <a:sym typeface="Calibri" panose="020F0502020204030204"/>
              </a:rPr>
            </a:br>
            <a:endParaRPr dirty="0"/>
          </a:p>
        </p:txBody>
      </p:sp>
      <p:sp>
        <p:nvSpPr>
          <p:cNvPr id="4" name="Google Shape;562;p48"/>
          <p:cNvSpPr txBox="1"/>
          <p:nvPr/>
        </p:nvSpPr>
        <p:spPr>
          <a:xfrm>
            <a:off x="5904230" y="4965700"/>
            <a:ext cx="1295400" cy="685800"/>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 name="Google Shape;563;p48"/>
          <p:cNvSpPr txBox="1"/>
          <p:nvPr/>
        </p:nvSpPr>
        <p:spPr>
          <a:xfrm>
            <a:off x="5980430" y="5041900"/>
            <a:ext cx="533400" cy="533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400"/>
              <a:t>69</a:t>
            </a:r>
            <a:endParaRPr lang="en-US" sz="2400"/>
          </a:p>
        </p:txBody>
      </p:sp>
      <p:sp>
        <p:nvSpPr>
          <p:cNvPr id="6" name="Google Shape;564;p48"/>
          <p:cNvSpPr txBox="1"/>
          <p:nvPr/>
        </p:nvSpPr>
        <p:spPr>
          <a:xfrm>
            <a:off x="6590030" y="5041900"/>
            <a:ext cx="533400" cy="5334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lnSpc>
                <a:spcPct val="100000"/>
              </a:lnSpc>
              <a:spcBef>
                <a:spcPts val="0"/>
              </a:spcBef>
              <a:spcAft>
                <a:spcPts val="0"/>
              </a:spcAft>
              <a:buClr>
                <a:schemeClr val="dk1"/>
              </a:buClr>
              <a:buSzPts val="2800"/>
              <a:buFont typeface="Constantia" panose="02030602050306030303"/>
              <a:buNone/>
            </a:pPr>
            <a:r>
              <a:rPr lang="en-US" sz="2400"/>
              <a:t>72</a:t>
            </a:r>
            <a:endParaRPr lang="en-US" sz="2400"/>
          </a:p>
        </p:txBody>
      </p:sp>
      <p:sp>
        <p:nvSpPr>
          <p:cNvPr id="7" name="Text Box 6"/>
          <p:cNvSpPr txBox="1"/>
          <p:nvPr/>
        </p:nvSpPr>
        <p:spPr>
          <a:xfrm>
            <a:off x="1768475" y="6426200"/>
            <a:ext cx="6444615" cy="398780"/>
          </a:xfrm>
          <a:prstGeom prst="rect">
            <a:avLst/>
          </a:prstGeom>
          <a:noFill/>
        </p:spPr>
        <p:txBody>
          <a:bodyPr wrap="square" rtlCol="0">
            <a:spAutoFit/>
          </a:bodyPr>
          <a:p>
            <a:r>
              <a:rPr lang="en-US" sz="2000" b="1">
                <a:solidFill>
                  <a:srgbClr val="FF0000"/>
                </a:solidFill>
              </a:rPr>
              <a:t>Lacking leaf +Sibling + their Shared parent</a:t>
            </a:r>
            <a:endParaRPr lang="en-US" sz="2000" b="1">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Google Shape;554;p4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grpSp>
        <p:nvGrpSpPr>
          <p:cNvPr id="555" name="Google Shape;555;p48"/>
          <p:cNvGrpSpPr/>
          <p:nvPr/>
        </p:nvGrpSpPr>
        <p:grpSpPr>
          <a:xfrm>
            <a:off x="1600200" y="2971800"/>
            <a:ext cx="5638800" cy="2133600"/>
            <a:chOff x="1008" y="1392"/>
            <a:chExt cx="3552" cy="1344"/>
          </a:xfrm>
        </p:grpSpPr>
        <p:grpSp>
          <p:nvGrpSpPr>
            <p:cNvPr id="556" name="Google Shape;556;p48"/>
            <p:cNvGrpSpPr/>
            <p:nvPr/>
          </p:nvGrpSpPr>
          <p:grpSpPr>
            <a:xfrm>
              <a:off x="2160" y="1392"/>
              <a:ext cx="1200" cy="432"/>
              <a:chOff x="2160" y="1392"/>
              <a:chExt cx="1200" cy="432"/>
            </a:xfrm>
          </p:grpSpPr>
          <p:sp>
            <p:nvSpPr>
              <p:cNvPr id="557" name="Google Shape;557;p48"/>
              <p:cNvSpPr txBox="1"/>
              <p:nvPr/>
            </p:nvSpPr>
            <p:spPr>
              <a:xfrm>
                <a:off x="2160" y="1392"/>
                <a:ext cx="1200"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58" name="Google Shape;558;p48"/>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12</a:t>
                </a:r>
                <a:endParaRPr sz="2400"/>
              </a:p>
            </p:txBody>
          </p:sp>
          <p:sp>
            <p:nvSpPr>
              <p:cNvPr id="559" name="Google Shape;559;p48"/>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29</a:t>
                </a:r>
                <a:endParaRPr sz="2400"/>
              </a:p>
            </p:txBody>
          </p:sp>
          <p:sp>
            <p:nvSpPr>
              <p:cNvPr id="560" name="Google Shape;560;p48"/>
              <p:cNvSpPr txBox="1"/>
              <p:nvPr/>
            </p:nvSpPr>
            <p:spPr>
              <a:xfrm>
                <a:off x="2976"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56</a:t>
                </a:r>
                <a:endParaRPr sz="2400"/>
              </a:p>
            </p:txBody>
          </p:sp>
        </p:grpSp>
        <p:grpSp>
          <p:nvGrpSpPr>
            <p:cNvPr id="561" name="Google Shape;561;p48"/>
            <p:cNvGrpSpPr/>
            <p:nvPr/>
          </p:nvGrpSpPr>
          <p:grpSpPr>
            <a:xfrm>
              <a:off x="1008" y="2304"/>
              <a:ext cx="816" cy="432"/>
              <a:chOff x="1008" y="2304"/>
              <a:chExt cx="816" cy="432"/>
            </a:xfrm>
          </p:grpSpPr>
          <p:sp>
            <p:nvSpPr>
              <p:cNvPr id="562" name="Google Shape;562;p48"/>
              <p:cNvSpPr txBox="1"/>
              <p:nvPr/>
            </p:nvSpPr>
            <p:spPr>
              <a:xfrm>
                <a:off x="1008"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63" name="Google Shape;563;p48"/>
              <p:cNvSpPr txBox="1"/>
              <p:nvPr/>
            </p:nvSpPr>
            <p:spPr>
              <a:xfrm>
                <a:off x="1056"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7</a:t>
                </a:r>
                <a:endParaRPr sz="2400"/>
              </a:p>
            </p:txBody>
          </p:sp>
          <p:sp>
            <p:nvSpPr>
              <p:cNvPr id="564" name="Google Shape;564;p48"/>
              <p:cNvSpPr txBox="1"/>
              <p:nvPr/>
            </p:nvSpPr>
            <p:spPr>
              <a:xfrm>
                <a:off x="144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9</a:t>
                </a:r>
                <a:endParaRPr sz="2400"/>
              </a:p>
            </p:txBody>
          </p:sp>
        </p:grpSp>
        <p:grpSp>
          <p:nvGrpSpPr>
            <p:cNvPr id="565" name="Google Shape;565;p48"/>
            <p:cNvGrpSpPr/>
            <p:nvPr/>
          </p:nvGrpSpPr>
          <p:grpSpPr>
            <a:xfrm>
              <a:off x="1920" y="2304"/>
              <a:ext cx="816" cy="432"/>
              <a:chOff x="2160" y="2304"/>
              <a:chExt cx="816" cy="432"/>
            </a:xfrm>
          </p:grpSpPr>
          <p:sp>
            <p:nvSpPr>
              <p:cNvPr id="566" name="Google Shape;566;p48"/>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67" name="Google Shape;567;p48"/>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15</a:t>
                </a:r>
                <a:endParaRPr sz="2400"/>
              </a:p>
            </p:txBody>
          </p:sp>
          <p:sp>
            <p:nvSpPr>
              <p:cNvPr id="568" name="Google Shape;568;p48"/>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22</a:t>
                </a:r>
                <a:endParaRPr sz="2400"/>
              </a:p>
            </p:txBody>
          </p:sp>
        </p:grpSp>
        <p:grpSp>
          <p:nvGrpSpPr>
            <p:cNvPr id="569" name="Google Shape;569;p48"/>
            <p:cNvGrpSpPr/>
            <p:nvPr/>
          </p:nvGrpSpPr>
          <p:grpSpPr>
            <a:xfrm>
              <a:off x="3744" y="2304"/>
              <a:ext cx="816" cy="432"/>
              <a:chOff x="4128" y="2304"/>
              <a:chExt cx="816" cy="432"/>
            </a:xfrm>
          </p:grpSpPr>
          <p:sp>
            <p:nvSpPr>
              <p:cNvPr id="570" name="Google Shape;570;p48"/>
              <p:cNvSpPr txBox="1"/>
              <p:nvPr/>
            </p:nvSpPr>
            <p:spPr>
              <a:xfrm>
                <a:off x="4128"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71" name="Google Shape;571;p48"/>
              <p:cNvSpPr txBox="1"/>
              <p:nvPr/>
            </p:nvSpPr>
            <p:spPr>
              <a:xfrm>
                <a:off x="4176"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69</a:t>
                </a:r>
                <a:endParaRPr sz="2400"/>
              </a:p>
            </p:txBody>
          </p:sp>
          <p:sp>
            <p:nvSpPr>
              <p:cNvPr id="572" name="Google Shape;572;p48"/>
              <p:cNvSpPr txBox="1"/>
              <p:nvPr/>
            </p:nvSpPr>
            <p:spPr>
              <a:xfrm>
                <a:off x="456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72</a:t>
                </a:r>
                <a:endParaRPr sz="2400"/>
              </a:p>
            </p:txBody>
          </p:sp>
        </p:grpSp>
        <p:cxnSp>
          <p:nvCxnSpPr>
            <p:cNvPr id="573" name="Google Shape;573;p48"/>
            <p:cNvCxnSpPr/>
            <p:nvPr/>
          </p:nvCxnSpPr>
          <p:spPr>
            <a:xfrm flipH="1">
              <a:off x="1824" y="1824"/>
              <a:ext cx="336" cy="480"/>
            </a:xfrm>
            <a:prstGeom prst="straightConnector1">
              <a:avLst/>
            </a:prstGeom>
            <a:noFill/>
            <a:ln w="12700" cap="flat" cmpd="sng">
              <a:solidFill>
                <a:schemeClr val="dk1"/>
              </a:solidFill>
              <a:prstDash val="solid"/>
              <a:miter lim="800000"/>
              <a:headEnd type="none" w="med" len="med"/>
              <a:tailEnd type="none" w="med" len="med"/>
            </a:ln>
          </p:spPr>
        </p:cxnSp>
        <p:cxnSp>
          <p:nvCxnSpPr>
            <p:cNvPr id="574" name="Google Shape;574;p48"/>
            <p:cNvCxnSpPr/>
            <p:nvPr/>
          </p:nvCxnSpPr>
          <p:spPr>
            <a:xfrm flipH="1">
              <a:off x="2448" y="1824"/>
              <a:ext cx="96" cy="480"/>
            </a:xfrm>
            <a:prstGeom prst="straightConnector1">
              <a:avLst/>
            </a:prstGeom>
            <a:noFill/>
            <a:ln w="12700" cap="flat" cmpd="sng">
              <a:solidFill>
                <a:schemeClr val="dk1"/>
              </a:solidFill>
              <a:prstDash val="solid"/>
              <a:miter lim="800000"/>
              <a:headEnd type="none" w="med" len="med"/>
              <a:tailEnd type="none" w="med" len="med"/>
            </a:ln>
          </p:spPr>
        </p:cxnSp>
        <p:cxnSp>
          <p:nvCxnSpPr>
            <p:cNvPr id="575" name="Google Shape;575;p48"/>
            <p:cNvCxnSpPr/>
            <p:nvPr/>
          </p:nvCxnSpPr>
          <p:spPr>
            <a:xfrm>
              <a:off x="3360" y="1824"/>
              <a:ext cx="384" cy="480"/>
            </a:xfrm>
            <a:prstGeom prst="straightConnector1">
              <a:avLst/>
            </a:prstGeom>
            <a:noFill/>
            <a:ln w="12700" cap="flat" cmpd="sng">
              <a:solidFill>
                <a:schemeClr val="dk1"/>
              </a:solidFill>
              <a:prstDash val="solid"/>
              <a:miter lim="800000"/>
              <a:headEnd type="none" w="med" len="med"/>
              <a:tailEnd type="none" w="med" len="med"/>
            </a:ln>
          </p:spPr>
        </p:cxnSp>
        <p:cxnSp>
          <p:nvCxnSpPr>
            <p:cNvPr id="576" name="Google Shape;576;p48"/>
            <p:cNvCxnSpPr/>
            <p:nvPr/>
          </p:nvCxnSpPr>
          <p:spPr>
            <a:xfrm>
              <a:off x="2976" y="1824"/>
              <a:ext cx="144" cy="480"/>
            </a:xfrm>
            <a:prstGeom prst="straightConnector1">
              <a:avLst/>
            </a:prstGeom>
            <a:noFill/>
            <a:ln w="12700" cap="flat" cmpd="sng">
              <a:solidFill>
                <a:schemeClr val="dk1"/>
              </a:solidFill>
              <a:prstDash val="solid"/>
              <a:miter lim="800000"/>
              <a:headEnd type="none" w="med" len="med"/>
              <a:tailEnd type="none" w="med" len="med"/>
            </a:ln>
          </p:spPr>
        </p:cxnSp>
        <p:grpSp>
          <p:nvGrpSpPr>
            <p:cNvPr id="577" name="Google Shape;577;p48"/>
            <p:cNvGrpSpPr/>
            <p:nvPr/>
          </p:nvGrpSpPr>
          <p:grpSpPr>
            <a:xfrm>
              <a:off x="2832" y="2304"/>
              <a:ext cx="816" cy="432"/>
              <a:chOff x="2160" y="2304"/>
              <a:chExt cx="816" cy="432"/>
            </a:xfrm>
          </p:grpSpPr>
          <p:sp>
            <p:nvSpPr>
              <p:cNvPr id="578" name="Google Shape;578;p48"/>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79" name="Google Shape;579;p48"/>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31</a:t>
                </a:r>
                <a:endParaRPr sz="2400"/>
              </a:p>
            </p:txBody>
          </p:sp>
          <p:sp>
            <p:nvSpPr>
              <p:cNvPr id="580" name="Google Shape;580;p48"/>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43</a:t>
                </a:r>
                <a:endParaRPr sz="2400"/>
              </a:p>
            </p:txBody>
          </p:sp>
        </p:grpSp>
      </p:grpSp>
      <p:sp>
        <p:nvSpPr>
          <p:cNvPr id="581" name="Google Shape;581;p48"/>
          <p:cNvSpPr txBox="1"/>
          <p:nvPr/>
        </p:nvSpPr>
        <p:spPr>
          <a:xfrm>
            <a:off x="6324600" y="5335587"/>
            <a:ext cx="1271587" cy="396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Delete 72</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cxnSp>
        <p:nvCxnSpPr>
          <p:cNvPr id="582" name="Google Shape;582;p48"/>
          <p:cNvCxnSpPr/>
          <p:nvPr/>
        </p:nvCxnSpPr>
        <p:spPr>
          <a:xfrm rot="10800000">
            <a:off x="7086600" y="5030787"/>
            <a:ext cx="152400" cy="381000"/>
          </a:xfrm>
          <a:prstGeom prst="straightConnector1">
            <a:avLst/>
          </a:prstGeom>
          <a:noFill/>
          <a:ln w="12700" cap="flat" cmpd="sng">
            <a:solidFill>
              <a:schemeClr val="dk1"/>
            </a:solidFill>
            <a:prstDash val="solid"/>
            <a:miter lim="800000"/>
            <a:headEnd type="none" w="med" len="med"/>
            <a:tailEnd type="triangle" w="med" len="med"/>
          </a:ln>
        </p:spPr>
      </p:cxnSp>
      <p:grpSp>
        <p:nvGrpSpPr>
          <p:cNvPr id="583" name="Google Shape;583;p48"/>
          <p:cNvGrpSpPr/>
          <p:nvPr/>
        </p:nvGrpSpPr>
        <p:grpSpPr>
          <a:xfrm>
            <a:off x="6629400" y="4268787"/>
            <a:ext cx="685800" cy="762000"/>
            <a:chOff x="4176" y="2304"/>
            <a:chExt cx="432" cy="480"/>
          </a:xfrm>
        </p:grpSpPr>
        <p:sp>
          <p:nvSpPr>
            <p:cNvPr id="584" name="Google Shape;584;p48"/>
            <p:cNvSpPr txBox="1"/>
            <p:nvPr/>
          </p:nvSpPr>
          <p:spPr>
            <a:xfrm>
              <a:off x="4176" y="2304"/>
              <a:ext cx="432" cy="480"/>
            </a:xfrm>
            <a:prstGeom prst="rect">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cxnSp>
          <p:nvCxnSpPr>
            <p:cNvPr id="585" name="Google Shape;585;p48"/>
            <p:cNvCxnSpPr/>
            <p:nvPr/>
          </p:nvCxnSpPr>
          <p:spPr>
            <a:xfrm>
              <a:off x="4176" y="2304"/>
              <a:ext cx="0" cy="432"/>
            </a:xfrm>
            <a:prstGeom prst="straightConnector1">
              <a:avLst/>
            </a:prstGeom>
            <a:noFill/>
            <a:ln w="12700" cap="flat" cmpd="sng">
              <a:solidFill>
                <a:schemeClr val="dk1"/>
              </a:solidFill>
              <a:prstDash val="solid"/>
              <a:miter lim="800000"/>
              <a:headEnd type="none" w="med" len="med"/>
              <a:tailEnd type="none" w="med" len="med"/>
            </a:ln>
          </p:spPr>
        </p:cxnSp>
      </p:grpSp>
      <p:sp>
        <p:nvSpPr>
          <p:cNvPr id="586" name="Google Shape;586;p48"/>
          <p:cNvSpPr txBox="1"/>
          <p:nvPr/>
        </p:nvSpPr>
        <p:spPr>
          <a:xfrm>
            <a:off x="6057900" y="5216525"/>
            <a:ext cx="1828800" cy="823912"/>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Too few keys!</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a:p>
            <a:pPr marL="0" marR="0" lvl="0" indent="0" algn="l" rtl="0">
              <a:lnSpc>
                <a:spcPct val="100000"/>
              </a:lnSpc>
              <a:spcBef>
                <a:spcPts val="0"/>
              </a:spcBef>
              <a:spcAft>
                <a:spcPts val="0"/>
              </a:spcAft>
              <a:buNone/>
            </a:pPr>
            <a:endParaRPr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nvGrpSpPr>
          <p:cNvPr id="587" name="Google Shape;587;p48"/>
          <p:cNvGrpSpPr/>
          <p:nvPr/>
        </p:nvGrpSpPr>
        <p:grpSpPr>
          <a:xfrm>
            <a:off x="4419600" y="2744787"/>
            <a:ext cx="2286000" cy="2286000"/>
            <a:chOff x="2784" y="1344"/>
            <a:chExt cx="1440" cy="1440"/>
          </a:xfrm>
        </p:grpSpPr>
        <p:grpSp>
          <p:nvGrpSpPr>
            <p:cNvPr id="588" name="Google Shape;588;p48"/>
            <p:cNvGrpSpPr/>
            <p:nvPr/>
          </p:nvGrpSpPr>
          <p:grpSpPr>
            <a:xfrm>
              <a:off x="2784" y="1344"/>
              <a:ext cx="1440" cy="1440"/>
              <a:chOff x="2784" y="1344"/>
              <a:chExt cx="1440" cy="1440"/>
            </a:xfrm>
          </p:grpSpPr>
          <p:cxnSp>
            <p:nvCxnSpPr>
              <p:cNvPr id="589" name="Google Shape;589;p48"/>
              <p:cNvCxnSpPr/>
              <p:nvPr/>
            </p:nvCxnSpPr>
            <p:spPr>
              <a:xfrm rot="10800000">
                <a:off x="2784" y="2016"/>
                <a:ext cx="0" cy="768"/>
              </a:xfrm>
              <a:prstGeom prst="straightConnector1">
                <a:avLst/>
              </a:prstGeom>
              <a:noFill/>
              <a:ln w="12700" cap="flat" cmpd="sng">
                <a:solidFill>
                  <a:srgbClr val="FF0000"/>
                </a:solidFill>
                <a:prstDash val="solid"/>
                <a:miter lim="800000"/>
                <a:headEnd type="none" w="med" len="med"/>
                <a:tailEnd type="none" w="med" len="med"/>
              </a:ln>
            </p:spPr>
          </p:cxnSp>
          <p:cxnSp>
            <p:nvCxnSpPr>
              <p:cNvPr id="590" name="Google Shape;590;p48"/>
              <p:cNvCxnSpPr/>
              <p:nvPr/>
            </p:nvCxnSpPr>
            <p:spPr>
              <a:xfrm rot="10800000" flipH="1">
                <a:off x="2784" y="1872"/>
                <a:ext cx="144" cy="144"/>
              </a:xfrm>
              <a:prstGeom prst="straightConnector1">
                <a:avLst/>
              </a:prstGeom>
              <a:noFill/>
              <a:ln w="12700" cap="flat" cmpd="sng">
                <a:solidFill>
                  <a:srgbClr val="FF0000"/>
                </a:solidFill>
                <a:prstDash val="solid"/>
                <a:miter lim="800000"/>
                <a:headEnd type="none" w="med" len="med"/>
                <a:tailEnd type="none" w="med" len="med"/>
              </a:ln>
            </p:spPr>
          </p:cxnSp>
          <p:cxnSp>
            <p:nvCxnSpPr>
              <p:cNvPr id="591" name="Google Shape;591;p48"/>
              <p:cNvCxnSpPr/>
              <p:nvPr/>
            </p:nvCxnSpPr>
            <p:spPr>
              <a:xfrm rot="10800000" flipH="1">
                <a:off x="2928" y="1344"/>
                <a:ext cx="48" cy="528"/>
              </a:xfrm>
              <a:prstGeom prst="straightConnector1">
                <a:avLst/>
              </a:prstGeom>
              <a:noFill/>
              <a:ln w="12700" cap="flat" cmpd="sng">
                <a:solidFill>
                  <a:srgbClr val="FF0000"/>
                </a:solidFill>
                <a:prstDash val="solid"/>
                <a:miter lim="800000"/>
                <a:headEnd type="none" w="med" len="med"/>
                <a:tailEnd type="none" w="med" len="med"/>
              </a:ln>
            </p:spPr>
          </p:cxnSp>
          <p:cxnSp>
            <p:nvCxnSpPr>
              <p:cNvPr id="592" name="Google Shape;592;p48"/>
              <p:cNvCxnSpPr/>
              <p:nvPr/>
            </p:nvCxnSpPr>
            <p:spPr>
              <a:xfrm>
                <a:off x="2976" y="1344"/>
                <a:ext cx="1248" cy="0"/>
              </a:xfrm>
              <a:prstGeom prst="straightConnector1">
                <a:avLst/>
              </a:prstGeom>
              <a:noFill/>
              <a:ln w="12700" cap="flat" cmpd="sng">
                <a:solidFill>
                  <a:srgbClr val="FF0000"/>
                </a:solidFill>
                <a:prstDash val="solid"/>
                <a:miter lim="800000"/>
                <a:headEnd type="none" w="med" len="med"/>
                <a:tailEnd type="none" w="med" len="med"/>
              </a:ln>
            </p:spPr>
          </p:cxnSp>
          <p:cxnSp>
            <p:nvCxnSpPr>
              <p:cNvPr id="593" name="Google Shape;593;p48"/>
              <p:cNvCxnSpPr/>
              <p:nvPr/>
            </p:nvCxnSpPr>
            <p:spPr>
              <a:xfrm>
                <a:off x="2784" y="2784"/>
                <a:ext cx="1440" cy="0"/>
              </a:xfrm>
              <a:prstGeom prst="straightConnector1">
                <a:avLst/>
              </a:prstGeom>
              <a:noFill/>
              <a:ln w="12700" cap="flat" cmpd="sng">
                <a:solidFill>
                  <a:srgbClr val="FF0000"/>
                </a:solidFill>
                <a:prstDash val="solid"/>
                <a:miter lim="800000"/>
                <a:headEnd type="none" w="med" len="med"/>
                <a:tailEnd type="none" w="med" len="med"/>
              </a:ln>
            </p:spPr>
          </p:cxnSp>
          <p:cxnSp>
            <p:nvCxnSpPr>
              <p:cNvPr id="594" name="Google Shape;594;p48"/>
              <p:cNvCxnSpPr/>
              <p:nvPr/>
            </p:nvCxnSpPr>
            <p:spPr>
              <a:xfrm rot="10800000">
                <a:off x="4224" y="1344"/>
                <a:ext cx="0" cy="1440"/>
              </a:xfrm>
              <a:prstGeom prst="straightConnector1">
                <a:avLst/>
              </a:prstGeom>
              <a:noFill/>
              <a:ln w="12700" cap="flat" cmpd="sng">
                <a:solidFill>
                  <a:srgbClr val="FF0000"/>
                </a:solidFill>
                <a:prstDash val="solid"/>
                <a:miter lim="800000"/>
                <a:headEnd type="none" w="med" len="med"/>
                <a:tailEnd type="none" w="med" len="med"/>
              </a:ln>
            </p:spPr>
          </p:cxnSp>
        </p:grpSp>
        <p:sp>
          <p:nvSpPr>
            <p:cNvPr id="595" name="Google Shape;595;p48"/>
            <p:cNvSpPr txBox="1"/>
            <p:nvPr/>
          </p:nvSpPr>
          <p:spPr>
            <a:xfrm>
              <a:off x="2784" y="1968"/>
              <a:ext cx="1422" cy="25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Join back together</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grpSp>
      <p:sp>
        <p:nvSpPr>
          <p:cNvPr id="596" name="Google Shape;596;p48"/>
          <p:cNvSpPr txBox="1"/>
          <p:nvPr/>
        </p:nvSpPr>
        <p:spPr>
          <a:xfrm>
            <a:off x="5265737" y="6477000"/>
            <a:ext cx="3367087" cy="304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400"/>
              <a:buFont typeface="Constantia" panose="02030602050306030303"/>
              <a:buNone/>
            </a:pPr>
            <a:r>
              <a:rPr lang="en-US" sz="1400" b="0" i="1" u="none">
                <a:solidFill>
                  <a:schemeClr val="dk1"/>
                </a:solidFill>
                <a:latin typeface="Constantia" panose="02030602050306030303"/>
                <a:ea typeface="Constantia" panose="02030602050306030303"/>
                <a:cs typeface="Constantia" panose="02030602050306030303"/>
                <a:sym typeface="Constantia" panose="02030602050306030303"/>
              </a:rPr>
              <a:t>Note when printed: this slide is animated</a:t>
            </a:r>
            <a:endParaRPr lang="en-US" sz="1400" b="0" i="1"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597" name="Google Shape;597;p48"/>
          <p:cNvSpPr txBox="1"/>
          <p:nvPr/>
        </p:nvSpPr>
        <p:spPr>
          <a:xfrm>
            <a:off x="76200" y="1109662"/>
            <a:ext cx="9144000" cy="15398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libri" panose="020F0502020204030204"/>
              <a:buNone/>
            </a:pPr>
            <a:r>
              <a:rPr lang="en-US" sz="3600" b="0" i="0" u="none" dirty="0">
                <a:solidFill>
                  <a:schemeClr val="dk1"/>
                </a:solidFill>
                <a:latin typeface="Calibri" panose="020F0502020204030204"/>
                <a:ea typeface="Calibri" panose="020F0502020204030204"/>
                <a:cs typeface="Calibri" panose="020F0502020204030204"/>
                <a:sym typeface="Calibri" panose="020F0502020204030204"/>
              </a:rPr>
              <a:t>Type #4: Too few keys in node and its siblings</a:t>
            </a:r>
            <a:br>
              <a:rPr lang="en-US" sz="4400" b="0" i="0" u="none" dirty="0">
                <a:solidFill>
                  <a:schemeClr val="dk1"/>
                </a:solidFill>
                <a:latin typeface="Calibri" panose="020F0502020204030204"/>
                <a:ea typeface="Calibri" panose="020F0502020204030204"/>
                <a:cs typeface="Calibri" panose="020F0502020204030204"/>
                <a:sym typeface="Calibri" panose="020F0502020204030204"/>
              </a:rPr>
            </a:br>
            <a:r>
              <a:rPr lang="en-US" sz="2000" b="1" i="0" u="none" dirty="0">
                <a:solidFill>
                  <a:schemeClr val="dk1"/>
                </a:solidFill>
                <a:latin typeface="Calibri" panose="020F0502020204030204"/>
                <a:ea typeface="Calibri" panose="020F0502020204030204"/>
                <a:cs typeface="Calibri" panose="020F0502020204030204"/>
                <a:sym typeface="Calibri" panose="020F0502020204030204"/>
              </a:rPr>
              <a:t>If (1) or (2) lead to a leaf node containing less than the minimum number of keys then we have to look at the siblings immediately adjacent to the leaf in question:  </a:t>
            </a:r>
            <a:br>
              <a:rPr lang="en-US" sz="3600" b="0" i="0" u="none" dirty="0">
                <a:solidFill>
                  <a:schemeClr val="dk1"/>
                </a:solidFill>
                <a:latin typeface="Calibri" panose="020F0502020204030204"/>
                <a:ea typeface="Calibri" panose="020F0502020204030204"/>
                <a:cs typeface="Calibri" panose="020F0502020204030204"/>
                <a:sym typeface="Calibri" panose="020F0502020204030204"/>
              </a:rPr>
            </a:br>
            <a:r>
              <a:rPr lang="en-US" sz="4400" b="0" i="0" u="none" dirty="0">
                <a:solidFill>
                  <a:schemeClr val="dk1"/>
                </a:solidFill>
                <a:latin typeface="Calibri" panose="020F0502020204030204"/>
                <a:ea typeface="Calibri" panose="020F0502020204030204"/>
                <a:cs typeface="Calibri" panose="020F0502020204030204"/>
                <a:sym typeface="Calibri" panose="020F0502020204030204"/>
              </a:rPr>
              <a:t>--</a:t>
            </a:r>
            <a:r>
              <a:rPr lang="en-US" sz="2000" b="0" i="0" u="none" dirty="0">
                <a:solidFill>
                  <a:schemeClr val="dk1"/>
                </a:solidFill>
                <a:latin typeface="Calibri" panose="020F0502020204030204"/>
                <a:ea typeface="Calibri" panose="020F0502020204030204"/>
                <a:cs typeface="Calibri" panose="020F0502020204030204"/>
                <a:sym typeface="Calibri" panose="020F0502020204030204"/>
              </a:rPr>
              <a:t>if neither of them has more than the min. number of keys then the</a:t>
            </a:r>
            <a:r>
              <a:rPr lang="en-US" sz="2000" b="0" i="0" u="none" dirty="0">
                <a:solidFill>
                  <a:srgbClr val="FF0000"/>
                </a:solidFill>
                <a:latin typeface="Calibri" panose="020F0502020204030204"/>
                <a:ea typeface="Calibri" panose="020F0502020204030204"/>
                <a:cs typeface="Calibri" panose="020F0502020204030204"/>
                <a:sym typeface="Calibri" panose="020F0502020204030204"/>
              </a:rPr>
              <a:t> lacking leaf and one of its neighbors can be combined with their shared parent </a:t>
            </a:r>
            <a:r>
              <a:rPr lang="en-US" sz="2000" b="0" i="0" u="none" dirty="0">
                <a:solidFill>
                  <a:schemeClr val="dk1"/>
                </a:solidFill>
                <a:latin typeface="Calibri" panose="020F0502020204030204"/>
                <a:ea typeface="Calibri" panose="020F0502020204030204"/>
                <a:cs typeface="Calibri" panose="020F0502020204030204"/>
                <a:sym typeface="Calibri" panose="020F0502020204030204"/>
              </a:rPr>
              <a:t>(the opposite of promoting a key) and the new leaf will have the correct number of keys; if this step leave the parent with too few keys then we repeat the process up to the root itself, if required.</a:t>
            </a:r>
            <a:br>
              <a:rPr lang="en-US" sz="3600" b="0" i="0" u="none" dirty="0">
                <a:solidFill>
                  <a:schemeClr val="dk1"/>
                </a:solidFill>
                <a:latin typeface="Calibri" panose="020F0502020204030204"/>
                <a:ea typeface="Calibri" panose="020F0502020204030204"/>
                <a:cs typeface="Calibri" panose="020F0502020204030204"/>
                <a:sym typeface="Calibri" panose="020F0502020204030204"/>
              </a:rPr>
            </a:br>
            <a:br>
              <a:rPr lang="en-US" sz="4400" b="0" i="0" u="none" dirty="0">
                <a:solidFill>
                  <a:schemeClr val="dk1"/>
                </a:solidFill>
                <a:latin typeface="Calibri" panose="020F0502020204030204"/>
                <a:ea typeface="Calibri" panose="020F0502020204030204"/>
                <a:cs typeface="Calibri" panose="020F0502020204030204"/>
                <a:sym typeface="Calibri" panose="020F0502020204030204"/>
              </a:rPr>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601"/>
        <p:cNvGrpSpPr/>
        <p:nvPr/>
      </p:nvGrpSpPr>
      <p:grpSpPr>
        <a:xfrm>
          <a:off x="0" y="0"/>
          <a:ext cx="0" cy="0"/>
          <a:chOff x="0" y="0"/>
          <a:chExt cx="0" cy="0"/>
        </a:xfrm>
      </p:grpSpPr>
      <p:sp>
        <p:nvSpPr>
          <p:cNvPr id="602" name="Google Shape;602;p49"/>
          <p:cNvSpPr txBox="1">
            <a:spLocks noGrp="1"/>
          </p:cNvSpPr>
          <p:nvPr>
            <p:ph type="title"/>
          </p:nvPr>
        </p:nvSpPr>
        <p:spPr>
          <a:xfrm>
            <a:off x="-19050" y="136525"/>
            <a:ext cx="9144000" cy="153987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panose="020F0502020204030204"/>
              <a:buNone/>
            </a:pPr>
            <a:r>
              <a:rPr lang="en-US" sz="3600" b="0" i="0" u="none">
                <a:solidFill>
                  <a:schemeClr val="dk1"/>
                </a:solidFill>
                <a:latin typeface="Calibri" panose="020F0502020204030204"/>
                <a:ea typeface="Calibri" panose="020F0502020204030204"/>
                <a:cs typeface="Calibri" panose="020F0502020204030204"/>
                <a:sym typeface="Calibri" panose="020F0502020204030204"/>
              </a:rPr>
              <a:t>Type #4: Too few keys in node and its siblings</a:t>
            </a:r>
            <a:br>
              <a:rPr lang="en-US" sz="4400" b="0" i="0" u="none">
                <a:solidFill>
                  <a:schemeClr val="dk1"/>
                </a:solidFill>
                <a:latin typeface="Calibri" panose="020F0502020204030204"/>
                <a:ea typeface="Calibri" panose="020F0502020204030204"/>
                <a:cs typeface="Calibri" panose="020F0502020204030204"/>
                <a:sym typeface="Calibri" panose="020F0502020204030204"/>
              </a:rPr>
            </a:br>
            <a:br>
              <a:rPr lang="en-US" sz="4400" b="0" i="0" u="none">
                <a:solidFill>
                  <a:schemeClr val="dk1"/>
                </a:solidFill>
                <a:latin typeface="Calibri" panose="020F0502020204030204"/>
                <a:ea typeface="Calibri" panose="020F0502020204030204"/>
                <a:cs typeface="Calibri" panose="020F0502020204030204"/>
                <a:sym typeface="Calibri" panose="020F0502020204030204"/>
              </a:rPr>
            </a:b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3" name="Google Shape;603;p4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grpSp>
        <p:nvGrpSpPr>
          <p:cNvPr id="604" name="Google Shape;604;p49"/>
          <p:cNvGrpSpPr/>
          <p:nvPr/>
        </p:nvGrpSpPr>
        <p:grpSpPr>
          <a:xfrm>
            <a:off x="1600200" y="1743710"/>
            <a:ext cx="5486400" cy="2133600"/>
            <a:chOff x="1008" y="1392"/>
            <a:chExt cx="3456" cy="1344"/>
          </a:xfrm>
        </p:grpSpPr>
        <p:grpSp>
          <p:nvGrpSpPr>
            <p:cNvPr id="605" name="Google Shape;605;p49"/>
            <p:cNvGrpSpPr/>
            <p:nvPr/>
          </p:nvGrpSpPr>
          <p:grpSpPr>
            <a:xfrm>
              <a:off x="2160" y="1392"/>
              <a:ext cx="816" cy="432"/>
              <a:chOff x="2160" y="1392"/>
              <a:chExt cx="816" cy="432"/>
            </a:xfrm>
          </p:grpSpPr>
          <p:sp>
            <p:nvSpPr>
              <p:cNvPr id="606" name="Google Shape;606;p49"/>
              <p:cNvSpPr txBox="1"/>
              <p:nvPr/>
            </p:nvSpPr>
            <p:spPr>
              <a:xfrm>
                <a:off x="2160" y="1392"/>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607" name="Google Shape;607;p49"/>
              <p:cNvSpPr txBox="1"/>
              <p:nvPr/>
            </p:nvSpPr>
            <p:spPr>
              <a:xfrm>
                <a:off x="2208"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12</a:t>
                </a:r>
                <a:endParaRPr sz="2400"/>
              </a:p>
            </p:txBody>
          </p:sp>
          <p:sp>
            <p:nvSpPr>
              <p:cNvPr id="608" name="Google Shape;608;p49"/>
              <p:cNvSpPr txBox="1"/>
              <p:nvPr/>
            </p:nvSpPr>
            <p:spPr>
              <a:xfrm>
                <a:off x="2592" y="1440"/>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29</a:t>
                </a:r>
                <a:endParaRPr sz="2400"/>
              </a:p>
            </p:txBody>
          </p:sp>
        </p:grpSp>
        <p:grpSp>
          <p:nvGrpSpPr>
            <p:cNvPr id="609" name="Google Shape;609;p49"/>
            <p:cNvGrpSpPr/>
            <p:nvPr/>
          </p:nvGrpSpPr>
          <p:grpSpPr>
            <a:xfrm>
              <a:off x="1008" y="2304"/>
              <a:ext cx="816" cy="432"/>
              <a:chOff x="1008" y="2304"/>
              <a:chExt cx="816" cy="432"/>
            </a:xfrm>
          </p:grpSpPr>
          <p:sp>
            <p:nvSpPr>
              <p:cNvPr id="610" name="Google Shape;610;p49"/>
              <p:cNvSpPr txBox="1"/>
              <p:nvPr/>
            </p:nvSpPr>
            <p:spPr>
              <a:xfrm>
                <a:off x="1008"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611" name="Google Shape;611;p49"/>
              <p:cNvSpPr txBox="1"/>
              <p:nvPr/>
            </p:nvSpPr>
            <p:spPr>
              <a:xfrm>
                <a:off x="1056"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7</a:t>
                </a:r>
                <a:endParaRPr sz="2400"/>
              </a:p>
            </p:txBody>
          </p:sp>
          <p:sp>
            <p:nvSpPr>
              <p:cNvPr id="612" name="Google Shape;612;p49"/>
              <p:cNvSpPr txBox="1"/>
              <p:nvPr/>
            </p:nvSpPr>
            <p:spPr>
              <a:xfrm>
                <a:off x="144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9</a:t>
                </a:r>
                <a:endParaRPr sz="2400"/>
              </a:p>
            </p:txBody>
          </p:sp>
        </p:grpSp>
        <p:grpSp>
          <p:nvGrpSpPr>
            <p:cNvPr id="613" name="Google Shape;613;p49"/>
            <p:cNvGrpSpPr/>
            <p:nvPr/>
          </p:nvGrpSpPr>
          <p:grpSpPr>
            <a:xfrm>
              <a:off x="1920" y="2304"/>
              <a:ext cx="816" cy="432"/>
              <a:chOff x="2160" y="2304"/>
              <a:chExt cx="816" cy="432"/>
            </a:xfrm>
          </p:grpSpPr>
          <p:sp>
            <p:nvSpPr>
              <p:cNvPr id="614" name="Google Shape;614;p49"/>
              <p:cNvSpPr txBox="1"/>
              <p:nvPr/>
            </p:nvSpPr>
            <p:spPr>
              <a:xfrm>
                <a:off x="2160" y="2304"/>
                <a:ext cx="816"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615" name="Google Shape;615;p49"/>
              <p:cNvSpPr txBox="1"/>
              <p:nvPr/>
            </p:nvSpPr>
            <p:spPr>
              <a:xfrm>
                <a:off x="220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15</a:t>
                </a:r>
                <a:endParaRPr sz="2400"/>
              </a:p>
            </p:txBody>
          </p:sp>
          <p:sp>
            <p:nvSpPr>
              <p:cNvPr id="616" name="Google Shape;616;p49"/>
              <p:cNvSpPr txBox="1"/>
              <p:nvPr/>
            </p:nvSpPr>
            <p:spPr>
              <a:xfrm>
                <a:off x="2592"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22</a:t>
                </a:r>
                <a:endParaRPr sz="2400"/>
              </a:p>
            </p:txBody>
          </p:sp>
        </p:grpSp>
        <p:cxnSp>
          <p:nvCxnSpPr>
            <p:cNvPr id="617" name="Google Shape;617;p49"/>
            <p:cNvCxnSpPr/>
            <p:nvPr/>
          </p:nvCxnSpPr>
          <p:spPr>
            <a:xfrm flipH="1">
              <a:off x="1824" y="1824"/>
              <a:ext cx="336" cy="480"/>
            </a:xfrm>
            <a:prstGeom prst="straightConnector1">
              <a:avLst/>
            </a:prstGeom>
            <a:noFill/>
            <a:ln w="12700" cap="flat" cmpd="sng">
              <a:solidFill>
                <a:schemeClr val="dk1"/>
              </a:solidFill>
              <a:prstDash val="solid"/>
              <a:miter lim="800000"/>
              <a:headEnd type="none" w="med" len="med"/>
              <a:tailEnd type="none" w="med" len="med"/>
            </a:ln>
          </p:spPr>
        </p:cxnSp>
        <p:cxnSp>
          <p:nvCxnSpPr>
            <p:cNvPr id="618" name="Google Shape;618;p49"/>
            <p:cNvCxnSpPr/>
            <p:nvPr/>
          </p:nvCxnSpPr>
          <p:spPr>
            <a:xfrm flipH="1">
              <a:off x="2448" y="1824"/>
              <a:ext cx="96" cy="480"/>
            </a:xfrm>
            <a:prstGeom prst="straightConnector1">
              <a:avLst/>
            </a:prstGeom>
            <a:noFill/>
            <a:ln w="12700" cap="flat" cmpd="sng">
              <a:solidFill>
                <a:schemeClr val="dk1"/>
              </a:solidFill>
              <a:prstDash val="solid"/>
              <a:miter lim="800000"/>
              <a:headEnd type="none" w="med" len="med"/>
              <a:tailEnd type="none" w="med" len="med"/>
            </a:ln>
          </p:spPr>
        </p:cxnSp>
        <p:cxnSp>
          <p:nvCxnSpPr>
            <p:cNvPr id="619" name="Google Shape;619;p49"/>
            <p:cNvCxnSpPr/>
            <p:nvPr/>
          </p:nvCxnSpPr>
          <p:spPr>
            <a:xfrm>
              <a:off x="2976" y="1824"/>
              <a:ext cx="144" cy="480"/>
            </a:xfrm>
            <a:prstGeom prst="straightConnector1">
              <a:avLst/>
            </a:prstGeom>
            <a:noFill/>
            <a:ln w="12700" cap="flat" cmpd="sng">
              <a:solidFill>
                <a:schemeClr val="dk1"/>
              </a:solidFill>
              <a:prstDash val="solid"/>
              <a:miter lim="800000"/>
              <a:headEnd type="none" w="med" len="med"/>
              <a:tailEnd type="none" w="med" len="med"/>
            </a:ln>
          </p:spPr>
        </p:cxnSp>
        <p:grpSp>
          <p:nvGrpSpPr>
            <p:cNvPr id="620" name="Google Shape;620;p49"/>
            <p:cNvGrpSpPr/>
            <p:nvPr/>
          </p:nvGrpSpPr>
          <p:grpSpPr>
            <a:xfrm>
              <a:off x="2832" y="2304"/>
              <a:ext cx="1632" cy="432"/>
              <a:chOff x="2832" y="2304"/>
              <a:chExt cx="1632" cy="432"/>
            </a:xfrm>
          </p:grpSpPr>
          <p:sp>
            <p:nvSpPr>
              <p:cNvPr id="621" name="Google Shape;621;p49"/>
              <p:cNvSpPr txBox="1"/>
              <p:nvPr/>
            </p:nvSpPr>
            <p:spPr>
              <a:xfrm>
                <a:off x="2832" y="2304"/>
                <a:ext cx="1632" cy="432"/>
              </a:xfrm>
              <a:prstGeom prst="rect">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
            <p:nvSpPr>
              <p:cNvPr id="622" name="Google Shape;622;p49"/>
              <p:cNvSpPr txBox="1"/>
              <p:nvPr/>
            </p:nvSpPr>
            <p:spPr>
              <a:xfrm>
                <a:off x="408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69</a:t>
                </a:r>
                <a:endParaRPr sz="2400"/>
              </a:p>
            </p:txBody>
          </p:sp>
          <p:sp>
            <p:nvSpPr>
              <p:cNvPr id="623" name="Google Shape;623;p49"/>
              <p:cNvSpPr txBox="1"/>
              <p:nvPr/>
            </p:nvSpPr>
            <p:spPr>
              <a:xfrm>
                <a:off x="3648"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56</a:t>
                </a:r>
                <a:endParaRPr sz="2400"/>
              </a:p>
            </p:txBody>
          </p:sp>
          <p:sp>
            <p:nvSpPr>
              <p:cNvPr id="624" name="Google Shape;624;p49"/>
              <p:cNvSpPr txBox="1"/>
              <p:nvPr/>
            </p:nvSpPr>
            <p:spPr>
              <a:xfrm>
                <a:off x="2880"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31</a:t>
                </a:r>
                <a:endParaRPr sz="2400"/>
              </a:p>
            </p:txBody>
          </p:sp>
          <p:sp>
            <p:nvSpPr>
              <p:cNvPr id="625" name="Google Shape;625;p49"/>
              <p:cNvSpPr txBox="1"/>
              <p:nvPr/>
            </p:nvSpPr>
            <p:spPr>
              <a:xfrm>
                <a:off x="3264" y="2352"/>
                <a:ext cx="336" cy="33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onstantia" panose="02030602050306030303"/>
                  <a:buNone/>
                </a:pPr>
                <a:r>
                  <a:rPr lang="en-US" sz="2400" b="0" i="1" u="none">
                    <a:solidFill>
                      <a:schemeClr val="dk1"/>
                    </a:solidFill>
                    <a:latin typeface="Constantia" panose="02030602050306030303"/>
                    <a:ea typeface="Constantia" panose="02030602050306030303"/>
                    <a:cs typeface="Constantia" panose="02030602050306030303"/>
                    <a:sym typeface="Constantia" panose="02030602050306030303"/>
                  </a:rPr>
                  <a:t>43</a:t>
                </a:r>
                <a:endParaRPr sz="2400"/>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sp>
        <p:nvSpPr>
          <p:cNvPr id="630" name="Google Shape;630;p5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US" sz="4400" b="0" i="0" u="none">
                <a:solidFill>
                  <a:schemeClr val="dk1"/>
                </a:solidFill>
                <a:latin typeface="Calibri" panose="020F0502020204030204"/>
                <a:ea typeface="Calibri" panose="020F0502020204030204"/>
                <a:cs typeface="Calibri" panose="020F0502020204030204"/>
                <a:sym typeface="Calibri" panose="020F0502020204030204"/>
              </a:rPr>
              <a:t>Exercise in Removal from a B-Tree</a:t>
            </a:r>
            <a:endParaRPr lang="en-US" sz="4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1" name="Google Shape;631;p5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400"/>
              <a:buFont typeface="Arial" panose="020B0604020202020204"/>
              <a:buChar char="•"/>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Given  B-tree of order 5 created by following data </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2400"/>
              <a:buFont typeface="Arial" panose="020B0604020202020204"/>
              <a:buNone/>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    3, 7, 9, 23, 45, 1, 5, 14, 25, 24, 13, 11, 8, 19, 4, 31, 35, 56</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190500" algn="l" rtl="0">
              <a:lnSpc>
                <a:spcPct val="100000"/>
              </a:lnSpc>
              <a:spcBef>
                <a:spcPts val="480"/>
              </a:spcBef>
              <a:spcAft>
                <a:spcPts val="0"/>
              </a:spcAft>
              <a:buClr>
                <a:schemeClr val="dk1"/>
              </a:buClr>
              <a:buSzPts val="2400"/>
              <a:buFont typeface="Arial" panose="020B0604020202020204"/>
              <a:buNone/>
            </a:pPr>
            <a:endParaRPr sz="24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Add these further keys: 2, 6,12</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190500" algn="l" rtl="0">
              <a:lnSpc>
                <a:spcPct val="100000"/>
              </a:lnSpc>
              <a:spcBef>
                <a:spcPts val="480"/>
              </a:spcBef>
              <a:spcAft>
                <a:spcPts val="0"/>
              </a:spcAft>
              <a:buClr>
                <a:schemeClr val="dk1"/>
              </a:buClr>
              <a:buSzPts val="2400"/>
              <a:buFont typeface="Arial" panose="020B0604020202020204"/>
              <a:buNone/>
            </a:pPr>
            <a:endParaRPr sz="24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Calibri" panose="020F0502020204030204"/>
                <a:ea typeface="Calibri" panose="020F0502020204030204"/>
                <a:cs typeface="Calibri" panose="020F0502020204030204"/>
                <a:sym typeface="Calibri" panose="020F0502020204030204"/>
              </a:rPr>
              <a:t>Delete these keys: 4, 5, 7, 3, 14</a:t>
            </a:r>
            <a:endParaRPr lang="en-US" sz="2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2" name="Google Shape;632;p50"/>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Arial" panose="020B0604020202020204"/>
              <a:buNone/>
            </a:pPr>
            <a:fld id="{00000000-1234-1234-1234-123412341234}" type="slidenum">
              <a:rPr lang="en-US" sz="900" b="0" i="0" u="none">
                <a:solidFill>
                  <a:srgbClr val="898989"/>
                </a:solidFill>
                <a:latin typeface="Arial" panose="020B0604020202020204"/>
                <a:ea typeface="Arial" panose="020B0604020202020204"/>
                <a:cs typeface="Arial" panose="020B0604020202020204"/>
                <a:sym typeface="Arial" panose="020B0604020202020204"/>
              </a:rPr>
            </a:fld>
            <a:endParaRPr lang="en-US" sz="900" b="0" i="0" u="none">
              <a:solidFill>
                <a:srgbClr val="898989"/>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2286000" y="3275330"/>
            <a:ext cx="4572000" cy="306705"/>
          </a:xfrm>
          <a:prstGeom prst="rect">
            <a:avLst/>
          </a:prstGeom>
          <a:noFill/>
        </p:spPr>
        <p:txBody>
          <a:bodyPr wrap="square" rtlCol="0" anchor="t">
            <a:spAutoFit/>
          </a:bodyPr>
          <a:p>
            <a:r>
              <a:rPr lang="en-US"/>
              <a:t> </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57200" y="0"/>
            <a:ext cx="8229600" cy="953135"/>
          </a:xfrm>
          <a:prstGeom prst="rect">
            <a:avLst/>
          </a:prstGeom>
          <a:noFill/>
        </p:spPr>
        <p:txBody>
          <a:bodyPr wrap="square" rtlCol="0" anchor="t">
            <a:spAutoFit/>
          </a:bodyPr>
          <a:p>
            <a:r>
              <a:rPr lang="en-US"/>
              <a:t>Create a B-Tree of order  5 using following  data </a:t>
            </a:r>
            <a:endParaRPr lang="en-US"/>
          </a:p>
          <a:p>
            <a:r>
              <a:rPr lang="en-US"/>
              <a:t>3, 7, 9, 23, 45, 1, 5, 14, 25, 24, 13, 11, 8, 19, 4, 31, 35, 56</a:t>
            </a:r>
            <a:endParaRPr lang="en-US"/>
          </a:p>
          <a:p>
            <a:r>
              <a:rPr lang="en-US"/>
              <a:t>Add these further keys: 2, 6,12 , Delete these keys: 4, 5, 7, 3, 14</a:t>
            </a:r>
            <a:endParaRPr lang="en-US"/>
          </a:p>
          <a:p>
            <a:endParaRPr lang="en-US"/>
          </a:p>
        </p:txBody>
      </p:sp>
      <p:graphicFrame>
        <p:nvGraphicFramePr>
          <p:cNvPr id="5" name="Object 4"/>
          <p:cNvGraphicFramePr/>
          <p:nvPr/>
        </p:nvGraphicFramePr>
        <p:xfrm>
          <a:off x="174625" y="789940"/>
          <a:ext cx="7560945" cy="3649345"/>
        </p:xfrm>
        <a:graphic>
          <a:graphicData uri="http://schemas.openxmlformats.org/presentationml/2006/ole">
            <mc:AlternateContent xmlns:mc="http://schemas.openxmlformats.org/markup-compatibility/2006">
              <mc:Choice xmlns:v="urn:schemas-microsoft-com:vml" Requires="v">
                <p:oleObj spid="_x0000_s6" name="" r:id="rId1" imgW="3981450" imgH="3171825" progId="Paint.Picture">
                  <p:embed/>
                </p:oleObj>
              </mc:Choice>
              <mc:Fallback>
                <p:oleObj name="" r:id="rId1" imgW="3981450" imgH="3171825" progId="Paint.Picture">
                  <p:embed/>
                  <p:pic>
                    <p:nvPicPr>
                      <p:cNvPr id="0" name="Picture 5"/>
                      <p:cNvPicPr/>
                      <p:nvPr/>
                    </p:nvPicPr>
                    <p:blipFill>
                      <a:blip r:embed="rId2"/>
                      <a:stretch>
                        <a:fillRect/>
                      </a:stretch>
                    </p:blipFill>
                    <p:spPr>
                      <a:xfrm>
                        <a:off x="174625" y="789940"/>
                        <a:ext cx="7560945" cy="3649345"/>
                      </a:xfrm>
                      <a:prstGeom prst="rect">
                        <a:avLst/>
                      </a:prstGeom>
                    </p:spPr>
                  </p:pic>
                </p:oleObj>
              </mc:Fallback>
            </mc:AlternateContent>
          </a:graphicData>
        </a:graphic>
      </p:graphicFrame>
      <p:graphicFrame>
        <p:nvGraphicFramePr>
          <p:cNvPr id="7" name="Object 6"/>
          <p:cNvGraphicFramePr/>
          <p:nvPr/>
        </p:nvGraphicFramePr>
        <p:xfrm>
          <a:off x="277495" y="4561205"/>
          <a:ext cx="7458710" cy="2296160"/>
        </p:xfrm>
        <a:graphic>
          <a:graphicData uri="http://schemas.openxmlformats.org/presentationml/2006/ole">
            <mc:AlternateContent xmlns:mc="http://schemas.openxmlformats.org/markup-compatibility/2006">
              <mc:Choice xmlns:v="urn:schemas-microsoft-com:vml" Requires="v">
                <p:oleObj spid="_x0000_s8" name="" r:id="rId3" imgW="4162425" imgH="1771650" progId="Paint.Picture">
                  <p:embed/>
                </p:oleObj>
              </mc:Choice>
              <mc:Fallback>
                <p:oleObj name="" r:id="rId3" imgW="4162425" imgH="1771650" progId="Paint.Picture">
                  <p:embed/>
                  <p:pic>
                    <p:nvPicPr>
                      <p:cNvPr id="0" name="Picture 7"/>
                      <p:cNvPicPr/>
                      <p:nvPr/>
                    </p:nvPicPr>
                    <p:blipFill>
                      <a:blip r:embed="rId4"/>
                      <a:stretch>
                        <a:fillRect/>
                      </a:stretch>
                    </p:blipFill>
                    <p:spPr>
                      <a:xfrm>
                        <a:off x="277495" y="4561205"/>
                        <a:ext cx="7458710" cy="22961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6"/>
          <p:cNvSpPr txBox="1">
            <a:spLocks noGrp="1"/>
          </p:cNvSpPr>
          <p:nvPr>
            <p:ph type="body" idx="1"/>
          </p:nvPr>
        </p:nvSpPr>
        <p:spPr>
          <a:xfrm>
            <a:off x="457200" y="11430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panose="020B0604020202020204"/>
              <a:buChar char="•"/>
            </a:pPr>
            <a:r>
              <a:rPr lang="en-US" sz="1800" b="0" i="0" u="none" dirty="0">
                <a:solidFill>
                  <a:schemeClr val="dk1"/>
                </a:solidFill>
                <a:latin typeface="Calibri" panose="020F0502020204030204"/>
                <a:ea typeface="Calibri" panose="020F0502020204030204"/>
                <a:cs typeface="Calibri" panose="020F0502020204030204"/>
                <a:sym typeface="Calibri" panose="020F0502020204030204"/>
              </a:rPr>
              <a:t>All leaf nodes must be at the same level.</a:t>
            </a:r>
            <a:endParaRPr dirty="0"/>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dirty="0">
                <a:solidFill>
                  <a:schemeClr val="dk1"/>
                </a:solidFill>
                <a:latin typeface="Calibri" panose="020F0502020204030204"/>
                <a:ea typeface="Calibri" panose="020F0502020204030204"/>
                <a:cs typeface="Calibri" panose="020F0502020204030204"/>
                <a:sym typeface="Calibri" panose="020F0502020204030204"/>
              </a:rPr>
              <a:t>All nodes except root must have at least [m/2 -1] keys and maximum of m-1 keys.</a:t>
            </a:r>
            <a:endParaRPr dirty="0"/>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dirty="0">
                <a:solidFill>
                  <a:schemeClr val="dk1"/>
                </a:solidFill>
                <a:latin typeface="Calibri" panose="020F0502020204030204"/>
                <a:ea typeface="Calibri" panose="020F0502020204030204"/>
                <a:cs typeface="Calibri" panose="020F0502020204030204"/>
                <a:sym typeface="Calibri" panose="020F0502020204030204"/>
              </a:rPr>
              <a:t>All non-leaf nodes except root node must have at least m/2 children.</a:t>
            </a:r>
            <a:endParaRPr dirty="0"/>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dirty="0">
                <a:solidFill>
                  <a:schemeClr val="dk1"/>
                </a:solidFill>
                <a:latin typeface="Calibri" panose="020F0502020204030204"/>
                <a:ea typeface="Calibri" panose="020F0502020204030204"/>
                <a:cs typeface="Calibri" panose="020F0502020204030204"/>
                <a:sym typeface="Calibri" panose="020F0502020204030204"/>
              </a:rPr>
              <a:t>If root node is a non-leaf node then it must have at least 2 children.</a:t>
            </a:r>
            <a:endParaRPr dirty="0"/>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dirty="0">
                <a:solidFill>
                  <a:schemeClr val="dk1"/>
                </a:solidFill>
                <a:latin typeface="Calibri" panose="020F0502020204030204"/>
                <a:ea typeface="Calibri" panose="020F0502020204030204"/>
                <a:cs typeface="Calibri" panose="020F0502020204030204"/>
                <a:sym typeface="Calibri" panose="020F0502020204030204"/>
              </a:rPr>
              <a:t>A non-leaf node with n-1 keys must have n children.</a:t>
            </a:r>
            <a:endParaRPr dirty="0"/>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dirty="0">
                <a:solidFill>
                  <a:schemeClr val="dk1"/>
                </a:solidFill>
                <a:latin typeface="Calibri" panose="020F0502020204030204"/>
                <a:ea typeface="Calibri" panose="020F0502020204030204"/>
                <a:cs typeface="Calibri" panose="020F0502020204030204"/>
                <a:sym typeface="Calibri" panose="020F0502020204030204"/>
              </a:rPr>
              <a:t>All the key values within a node must be in ascending order.</a:t>
            </a:r>
            <a:endParaRPr dirty="0"/>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dirty="0">
                <a:solidFill>
                  <a:schemeClr val="dk1"/>
                </a:solidFill>
                <a:latin typeface="Calibri" panose="020F0502020204030204"/>
                <a:ea typeface="Calibri" panose="020F0502020204030204"/>
                <a:cs typeface="Calibri" panose="020F0502020204030204"/>
                <a:sym typeface="Calibri" panose="020F0502020204030204"/>
              </a:rPr>
              <a:t>Example: A B-Tree of order 4 contains max 3 key values in a node and max 4 children for a node.</a:t>
            </a:r>
            <a:endParaRPr dirty="0"/>
          </a:p>
          <a:p>
            <a:pPr marL="342900" marR="0" lvl="0" indent="-228600" algn="l" rtl="0">
              <a:spcBef>
                <a:spcPts val="360"/>
              </a:spcBef>
              <a:spcAft>
                <a:spcPts val="0"/>
              </a:spcAft>
              <a:buClr>
                <a:schemeClr val="dk1"/>
              </a:buClr>
              <a:buSzPts val="1800"/>
              <a:buFont typeface="Arial" panose="020B0604020202020204"/>
              <a:buNone/>
            </a:pPr>
            <a:endParaRPr sz="1800" b="0" i="0" u="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26"/>
          <p:cNvSpPr/>
          <p:nvPr/>
        </p:nvSpPr>
        <p:spPr>
          <a:xfrm>
            <a:off x="0" y="0"/>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strike="noStrike" cap="none">
                <a:solidFill>
                  <a:schemeClr val="lt1"/>
                </a:solidFill>
                <a:latin typeface="Calibri" panose="020F0502020204030204"/>
                <a:ea typeface="Calibri" panose="020F0502020204030204"/>
                <a:cs typeface="Calibri" panose="020F0502020204030204"/>
                <a:sym typeface="Calibri" panose="020F0502020204030204"/>
              </a:rPr>
              <a:t>Properties of B – Tree(of order m)</a:t>
            </a:r>
            <a:endParaRPr lang="en-US" sz="4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 name="Google Shape;167;p26"/>
          <p:cNvPicPr preferRelativeResize="0"/>
          <p:nvPr/>
        </p:nvPicPr>
        <p:blipFill rotWithShape="1">
          <a:blip r:embed="rId1"/>
          <a:srcRect/>
          <a:stretch>
            <a:fillRect/>
          </a:stretch>
        </p:blipFill>
        <p:spPr>
          <a:xfrm>
            <a:off x="1371600" y="3962400"/>
            <a:ext cx="6248400" cy="2571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Object 3"/>
          <p:cNvGraphicFramePr/>
          <p:nvPr/>
        </p:nvGraphicFramePr>
        <p:xfrm>
          <a:off x="457200" y="868045"/>
          <a:ext cx="7367905" cy="1511300"/>
        </p:xfrm>
        <a:graphic>
          <a:graphicData uri="http://schemas.openxmlformats.org/presentationml/2006/ole">
            <mc:AlternateContent xmlns:mc="http://schemas.openxmlformats.org/markup-compatibility/2006">
              <mc:Choice xmlns:v="urn:schemas-microsoft-com:vml" Requires="v">
                <p:oleObj spid="_x0000_s5" name="" r:id="rId1" imgW="5419725" imgH="962025" progId="Paint.Picture">
                  <p:embed/>
                </p:oleObj>
              </mc:Choice>
              <mc:Fallback>
                <p:oleObj name="" r:id="rId1" imgW="5419725" imgH="962025" progId="Paint.Picture">
                  <p:embed/>
                  <p:pic>
                    <p:nvPicPr>
                      <p:cNvPr id="0" name="Picture 4"/>
                      <p:cNvPicPr/>
                      <p:nvPr/>
                    </p:nvPicPr>
                    <p:blipFill>
                      <a:blip r:embed="rId2"/>
                      <a:stretch>
                        <a:fillRect/>
                      </a:stretch>
                    </p:blipFill>
                    <p:spPr>
                      <a:xfrm>
                        <a:off x="457200" y="868045"/>
                        <a:ext cx="7367905" cy="1511300"/>
                      </a:xfrm>
                      <a:prstGeom prst="rect">
                        <a:avLst/>
                      </a:prstGeom>
                    </p:spPr>
                  </p:pic>
                </p:oleObj>
              </mc:Fallback>
            </mc:AlternateContent>
          </a:graphicData>
        </a:graphic>
      </p:graphicFrame>
      <p:graphicFrame>
        <p:nvGraphicFramePr>
          <p:cNvPr id="6" name="Object 5"/>
          <p:cNvGraphicFramePr/>
          <p:nvPr/>
        </p:nvGraphicFramePr>
        <p:xfrm>
          <a:off x="457200" y="2488565"/>
          <a:ext cx="7367905" cy="1503045"/>
        </p:xfrm>
        <a:graphic>
          <a:graphicData uri="http://schemas.openxmlformats.org/presentationml/2006/ole">
            <mc:AlternateContent xmlns:mc="http://schemas.openxmlformats.org/markup-compatibility/2006">
              <mc:Choice xmlns:v="urn:schemas-microsoft-com:vml" Requires="v">
                <p:oleObj spid="_x0000_s7" name="" r:id="rId3" imgW="5362575" imgH="1171575" progId="Paint.Picture">
                  <p:embed/>
                </p:oleObj>
              </mc:Choice>
              <mc:Fallback>
                <p:oleObj name="" r:id="rId3" imgW="5362575" imgH="1171575" progId="Paint.Picture">
                  <p:embed/>
                  <p:pic>
                    <p:nvPicPr>
                      <p:cNvPr id="0" name="Picture 6"/>
                      <p:cNvPicPr/>
                      <p:nvPr/>
                    </p:nvPicPr>
                    <p:blipFill>
                      <a:blip r:embed="rId4"/>
                      <a:stretch>
                        <a:fillRect/>
                      </a:stretch>
                    </p:blipFill>
                    <p:spPr>
                      <a:xfrm>
                        <a:off x="457200" y="2488565"/>
                        <a:ext cx="7367905" cy="1503045"/>
                      </a:xfrm>
                      <a:prstGeom prst="rect">
                        <a:avLst/>
                      </a:prstGeom>
                    </p:spPr>
                  </p:pic>
                </p:oleObj>
              </mc:Fallback>
            </mc:AlternateContent>
          </a:graphicData>
        </a:graphic>
      </p:graphicFrame>
      <p:graphicFrame>
        <p:nvGraphicFramePr>
          <p:cNvPr id="8" name="Object 7"/>
          <p:cNvGraphicFramePr/>
          <p:nvPr/>
        </p:nvGraphicFramePr>
        <p:xfrm>
          <a:off x="457200" y="4114800"/>
          <a:ext cx="7367905" cy="1383030"/>
        </p:xfrm>
        <a:graphic>
          <a:graphicData uri="http://schemas.openxmlformats.org/presentationml/2006/ole">
            <mc:AlternateContent xmlns:mc="http://schemas.openxmlformats.org/markup-compatibility/2006">
              <mc:Choice xmlns:v="urn:schemas-microsoft-com:vml" Requires="v">
                <p:oleObj spid="_x0000_s9" name="" r:id="rId5" imgW="5000625" imgH="1114425" progId="Paint.Picture">
                  <p:embed/>
                </p:oleObj>
              </mc:Choice>
              <mc:Fallback>
                <p:oleObj name="" r:id="rId5" imgW="5000625" imgH="1114425" progId="Paint.Picture">
                  <p:embed/>
                  <p:pic>
                    <p:nvPicPr>
                      <p:cNvPr id="0" name="Picture 8"/>
                      <p:cNvPicPr/>
                      <p:nvPr/>
                    </p:nvPicPr>
                    <p:blipFill>
                      <a:blip r:embed="rId6"/>
                      <a:stretch>
                        <a:fillRect/>
                      </a:stretch>
                    </p:blipFill>
                    <p:spPr>
                      <a:xfrm>
                        <a:off x="457200" y="4114800"/>
                        <a:ext cx="7367905" cy="1383030"/>
                      </a:xfrm>
                      <a:prstGeom prst="rect">
                        <a:avLst/>
                      </a:prstGeom>
                    </p:spPr>
                  </p:pic>
                </p:oleObj>
              </mc:Fallback>
            </mc:AlternateContent>
          </a:graphicData>
        </a:graphic>
      </p:graphicFrame>
      <p:graphicFrame>
        <p:nvGraphicFramePr>
          <p:cNvPr id="10" name="Object 9"/>
          <p:cNvGraphicFramePr/>
          <p:nvPr/>
        </p:nvGraphicFramePr>
        <p:xfrm>
          <a:off x="457200" y="5621655"/>
          <a:ext cx="7368540" cy="1225550"/>
        </p:xfrm>
        <a:graphic>
          <a:graphicData uri="http://schemas.openxmlformats.org/presentationml/2006/ole">
            <mc:AlternateContent xmlns:mc="http://schemas.openxmlformats.org/markup-compatibility/2006">
              <mc:Choice xmlns:v="urn:schemas-microsoft-com:vml" Requires="v">
                <p:oleObj spid="_x0000_s11" name="" r:id="rId7" imgW="5686425" imgH="781050" progId="Paint.Picture">
                  <p:embed/>
                </p:oleObj>
              </mc:Choice>
              <mc:Fallback>
                <p:oleObj name="" r:id="rId7" imgW="5686425" imgH="781050" progId="Paint.Picture">
                  <p:embed/>
                  <p:pic>
                    <p:nvPicPr>
                      <p:cNvPr id="0" name="Picture 10"/>
                      <p:cNvPicPr/>
                      <p:nvPr/>
                    </p:nvPicPr>
                    <p:blipFill>
                      <a:blip r:embed="rId8"/>
                      <a:stretch>
                        <a:fillRect/>
                      </a:stretch>
                    </p:blipFill>
                    <p:spPr>
                      <a:xfrm>
                        <a:off x="457200" y="5621655"/>
                        <a:ext cx="7368540" cy="1225550"/>
                      </a:xfrm>
                      <a:prstGeom prst="rect">
                        <a:avLst/>
                      </a:prstGeom>
                    </p:spPr>
                  </p:pic>
                </p:oleObj>
              </mc:Fallback>
            </mc:AlternateContent>
          </a:graphicData>
        </a:graphic>
      </p:graphicFrame>
      <p:sp>
        <p:nvSpPr>
          <p:cNvPr id="12" name="Text Box 11"/>
          <p:cNvSpPr txBox="1"/>
          <p:nvPr/>
        </p:nvSpPr>
        <p:spPr>
          <a:xfrm>
            <a:off x="457200" y="35560"/>
            <a:ext cx="7628890" cy="953135"/>
          </a:xfrm>
          <a:prstGeom prst="rect">
            <a:avLst/>
          </a:prstGeom>
          <a:noFill/>
        </p:spPr>
        <p:txBody>
          <a:bodyPr wrap="square" rtlCol="0" anchor="t">
            <a:spAutoFit/>
          </a:bodyPr>
          <a:p>
            <a:r>
              <a:rPr lang="en-US"/>
              <a:t>Create a B-Tree of order  5 using following  data </a:t>
            </a:r>
            <a:endParaRPr lang="en-US"/>
          </a:p>
          <a:p>
            <a:r>
              <a:rPr lang="en-US"/>
              <a:t>3, 7, 9, 23, 45, 1, 5, 14, 25, 24, 13, 11, 8, 19, 4, 31, 35, 56</a:t>
            </a:r>
            <a:endParaRPr lang="en-US"/>
          </a:p>
          <a:p>
            <a:r>
              <a:rPr lang="en-US"/>
              <a:t>Add these further keys: 2, 6,12 , Delete these keys: 4, 5, 7, 3, 14</a:t>
            </a:r>
            <a:endParaRPr lang="en-US"/>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636"/>
        <p:cNvGrpSpPr/>
        <p:nvPr/>
      </p:nvGrpSpPr>
      <p:grpSpPr>
        <a:xfrm>
          <a:off x="0" y="0"/>
          <a:ext cx="0" cy="0"/>
          <a:chOff x="0" y="0"/>
          <a:chExt cx="0" cy="0"/>
        </a:xfrm>
      </p:grpSpPr>
      <p:pic>
        <p:nvPicPr>
          <p:cNvPr id="637" name="Google Shape;637;p51"/>
          <p:cNvPicPr preferRelativeResize="0"/>
          <p:nvPr/>
        </p:nvPicPr>
        <p:blipFill rotWithShape="1">
          <a:blip r:embed="rId1"/>
          <a:srcRect/>
          <a:stretch>
            <a:fillRect/>
          </a:stretch>
        </p:blipFill>
        <p:spPr>
          <a:xfrm>
            <a:off x="1143000" y="0"/>
            <a:ext cx="7086600" cy="6858000"/>
          </a:xfrm>
          <a:prstGeom prst="rect">
            <a:avLst/>
          </a:prstGeom>
          <a:noFill/>
          <a:ln>
            <a:noFill/>
          </a:ln>
        </p:spPr>
      </p:pic>
      <p:sp>
        <p:nvSpPr>
          <p:cNvPr id="638" name="Google Shape;638;p51"/>
          <p:cNvSpPr txBox="1"/>
          <p:nvPr/>
        </p:nvSpPr>
        <p:spPr>
          <a:xfrm>
            <a:off x="0" y="304800"/>
            <a:ext cx="16002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m=5</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Min =2</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Max =4</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642"/>
        <p:cNvGrpSpPr/>
        <p:nvPr/>
      </p:nvGrpSpPr>
      <p:grpSpPr>
        <a:xfrm>
          <a:off x="0" y="0"/>
          <a:ext cx="0" cy="0"/>
          <a:chOff x="0" y="0"/>
          <a:chExt cx="0" cy="0"/>
        </a:xfrm>
      </p:grpSpPr>
      <p:pic>
        <p:nvPicPr>
          <p:cNvPr id="643" name="Google Shape;643;p52" descr="BTreeDelet2"/>
          <p:cNvPicPr preferRelativeResize="0"/>
          <p:nvPr/>
        </p:nvPicPr>
        <p:blipFill rotWithShape="1">
          <a:blip r:embed="rId1"/>
          <a:srcRect/>
          <a:stretch>
            <a:fillRect/>
          </a:stretch>
        </p:blipFill>
        <p:spPr>
          <a:xfrm>
            <a:off x="1171575" y="242887"/>
            <a:ext cx="6800850" cy="6372225"/>
          </a:xfrm>
          <a:prstGeom prst="rect">
            <a:avLst/>
          </a:prstGeom>
          <a:noFill/>
          <a:ln>
            <a:noFill/>
          </a:ln>
        </p:spPr>
      </p:pic>
      <p:sp>
        <p:nvSpPr>
          <p:cNvPr id="644" name="Google Shape;644;p52"/>
          <p:cNvSpPr txBox="1"/>
          <p:nvPr/>
        </p:nvSpPr>
        <p:spPr>
          <a:xfrm>
            <a:off x="0" y="304800"/>
            <a:ext cx="16002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m=6</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Min =2</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Max =5</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648"/>
        <p:cNvGrpSpPr/>
        <p:nvPr/>
      </p:nvGrpSpPr>
      <p:grpSpPr>
        <a:xfrm>
          <a:off x="0" y="0"/>
          <a:ext cx="0" cy="0"/>
          <a:chOff x="0" y="0"/>
          <a:chExt cx="0" cy="0"/>
        </a:xfrm>
      </p:grpSpPr>
      <p:pic>
        <p:nvPicPr>
          <p:cNvPr id="649" name="Google Shape;649;p53"/>
          <p:cNvPicPr preferRelativeResize="0"/>
          <p:nvPr/>
        </p:nvPicPr>
        <p:blipFill rotWithShape="1">
          <a:blip r:embed="rId1"/>
          <a:srcRect/>
          <a:stretch>
            <a:fillRect/>
          </a:stretch>
        </p:blipFill>
        <p:spPr>
          <a:xfrm>
            <a:off x="765175" y="3048000"/>
            <a:ext cx="965200" cy="133350"/>
          </a:xfrm>
          <a:prstGeom prst="rect">
            <a:avLst/>
          </a:prstGeom>
          <a:noFill/>
          <a:ln>
            <a:noFill/>
          </a:ln>
        </p:spPr>
      </p:pic>
      <p:pic>
        <p:nvPicPr>
          <p:cNvPr id="650" name="Google Shape;650;p53"/>
          <p:cNvPicPr preferRelativeResize="0"/>
          <p:nvPr/>
        </p:nvPicPr>
        <p:blipFill rotWithShape="1">
          <a:blip r:embed="rId2"/>
          <a:srcRect/>
          <a:stretch>
            <a:fillRect/>
          </a:stretch>
        </p:blipFill>
        <p:spPr>
          <a:xfrm>
            <a:off x="0" y="31750"/>
            <a:ext cx="9144000" cy="3397250"/>
          </a:xfrm>
          <a:prstGeom prst="rect">
            <a:avLst/>
          </a:prstGeom>
          <a:noFill/>
          <a:ln>
            <a:noFill/>
          </a:ln>
        </p:spPr>
      </p:pic>
      <p:pic>
        <p:nvPicPr>
          <p:cNvPr id="651" name="Google Shape;651;p53"/>
          <p:cNvPicPr preferRelativeResize="0"/>
          <p:nvPr/>
        </p:nvPicPr>
        <p:blipFill rotWithShape="1">
          <a:blip r:embed="rId3"/>
          <a:srcRect/>
          <a:stretch>
            <a:fillRect/>
          </a:stretch>
        </p:blipFill>
        <p:spPr>
          <a:xfrm>
            <a:off x="0" y="3440112"/>
            <a:ext cx="9144000" cy="3584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655"/>
        <p:cNvGrpSpPr/>
        <p:nvPr/>
      </p:nvGrpSpPr>
      <p:grpSpPr>
        <a:xfrm>
          <a:off x="0" y="0"/>
          <a:ext cx="0" cy="0"/>
          <a:chOff x="0" y="0"/>
          <a:chExt cx="0" cy="0"/>
        </a:xfrm>
      </p:grpSpPr>
      <p:pic>
        <p:nvPicPr>
          <p:cNvPr id="656" name="Google Shape;656;p54"/>
          <p:cNvPicPr preferRelativeResize="0"/>
          <p:nvPr/>
        </p:nvPicPr>
        <p:blipFill rotWithShape="1">
          <a:blip r:embed="rId1"/>
          <a:srcRect/>
          <a:stretch>
            <a:fillRect/>
          </a:stretch>
        </p:blipFill>
        <p:spPr>
          <a:xfrm>
            <a:off x="533400" y="3382962"/>
            <a:ext cx="7620000" cy="3017837"/>
          </a:xfrm>
          <a:prstGeom prst="rect">
            <a:avLst/>
          </a:prstGeom>
          <a:noFill/>
          <a:ln>
            <a:noFill/>
          </a:ln>
        </p:spPr>
      </p:pic>
      <p:pic>
        <p:nvPicPr>
          <p:cNvPr id="658" name="Google Shape;658;p54"/>
          <p:cNvPicPr preferRelativeResize="0"/>
          <p:nvPr/>
        </p:nvPicPr>
        <p:blipFill rotWithShape="1">
          <a:blip r:embed="rId2"/>
          <a:srcRect/>
          <a:stretch>
            <a:fillRect/>
          </a:stretch>
        </p:blipFill>
        <p:spPr>
          <a:xfrm>
            <a:off x="0" y="26987"/>
            <a:ext cx="9144000" cy="31734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662"/>
        <p:cNvGrpSpPr/>
        <p:nvPr/>
      </p:nvGrpSpPr>
      <p:grpSpPr>
        <a:xfrm>
          <a:off x="0" y="0"/>
          <a:ext cx="0" cy="0"/>
          <a:chOff x="0" y="0"/>
          <a:chExt cx="0" cy="0"/>
        </a:xfrm>
      </p:grpSpPr>
      <p:pic>
        <p:nvPicPr>
          <p:cNvPr id="663" name="Google Shape;663;p55"/>
          <p:cNvPicPr preferRelativeResize="0"/>
          <p:nvPr/>
        </p:nvPicPr>
        <p:blipFill rotWithShape="1">
          <a:blip r:embed="rId1"/>
          <a:srcRect/>
          <a:stretch>
            <a:fillRect/>
          </a:stretch>
        </p:blipFill>
        <p:spPr>
          <a:xfrm>
            <a:off x="838200" y="0"/>
            <a:ext cx="7162800" cy="1981200"/>
          </a:xfrm>
          <a:prstGeom prst="rect">
            <a:avLst/>
          </a:prstGeom>
          <a:noFill/>
          <a:ln>
            <a:noFill/>
          </a:ln>
        </p:spPr>
      </p:pic>
      <p:pic>
        <p:nvPicPr>
          <p:cNvPr id="664" name="Google Shape;664;p55"/>
          <p:cNvPicPr preferRelativeResize="0"/>
          <p:nvPr/>
        </p:nvPicPr>
        <p:blipFill rotWithShape="1">
          <a:blip r:embed="rId2"/>
          <a:srcRect/>
          <a:stretch>
            <a:fillRect/>
          </a:stretch>
        </p:blipFill>
        <p:spPr>
          <a:xfrm>
            <a:off x="838200" y="2286000"/>
            <a:ext cx="7162800" cy="304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pic>
        <p:nvPicPr>
          <p:cNvPr id="670" name="Google Shape;670;p56"/>
          <p:cNvPicPr preferRelativeResize="0"/>
          <p:nvPr/>
        </p:nvPicPr>
        <p:blipFill rotWithShape="1">
          <a:blip r:embed="rId1"/>
          <a:srcRect/>
          <a:stretch>
            <a:fillRect/>
          </a:stretch>
        </p:blipFill>
        <p:spPr>
          <a:xfrm>
            <a:off x="22225" y="76200"/>
            <a:ext cx="8839200" cy="3157537"/>
          </a:xfrm>
          <a:prstGeom prst="rect">
            <a:avLst/>
          </a:prstGeom>
          <a:noFill/>
          <a:ln>
            <a:noFill/>
          </a:ln>
        </p:spPr>
      </p:pic>
      <p:pic>
        <p:nvPicPr>
          <p:cNvPr id="671" name="Google Shape;671;p56"/>
          <p:cNvPicPr preferRelativeResize="0"/>
          <p:nvPr/>
        </p:nvPicPr>
        <p:blipFill rotWithShape="1">
          <a:blip r:embed="rId2"/>
          <a:srcRect/>
          <a:stretch>
            <a:fillRect/>
          </a:stretch>
        </p:blipFill>
        <p:spPr>
          <a:xfrm>
            <a:off x="0" y="3962400"/>
            <a:ext cx="8861425" cy="2057400"/>
          </a:xfrm>
          <a:prstGeom prst="rect">
            <a:avLst/>
          </a:prstGeom>
          <a:noFill/>
          <a:ln>
            <a:noFill/>
          </a:ln>
        </p:spPr>
      </p:pic>
      <p:sp>
        <p:nvSpPr>
          <p:cNvPr id="673" name="Google Shape;673;p56"/>
          <p:cNvSpPr txBox="1"/>
          <p:nvPr/>
        </p:nvSpPr>
        <p:spPr>
          <a:xfrm>
            <a:off x="7734300" y="3886200"/>
            <a:ext cx="14478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m=3</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Min=1</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Max=2</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677"/>
        <p:cNvGrpSpPr/>
        <p:nvPr/>
      </p:nvGrpSpPr>
      <p:grpSpPr>
        <a:xfrm>
          <a:off x="0" y="0"/>
          <a:ext cx="0" cy="0"/>
          <a:chOff x="0" y="0"/>
          <a:chExt cx="0" cy="0"/>
        </a:xfrm>
      </p:grpSpPr>
      <p:sp>
        <p:nvSpPr>
          <p:cNvPr id="678" name="Google Shape;678;p5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9" name="Google Shape;679;p5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panose="020B0604020202020204"/>
              <a:buNone/>
            </a:pPr>
            <a:endParaRPr sz="32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80" name="Google Shape;680;p57"/>
          <p:cNvPicPr preferRelativeResize="0"/>
          <p:nvPr/>
        </p:nvPicPr>
        <p:blipFill rotWithShape="1">
          <a:blip r:embed="rId1"/>
          <a:srcRect/>
          <a:stretch>
            <a:fillRect/>
          </a:stretch>
        </p:blipFill>
        <p:spPr>
          <a:xfrm>
            <a:off x="141287" y="198437"/>
            <a:ext cx="8861425" cy="2514600"/>
          </a:xfrm>
          <a:prstGeom prst="rect">
            <a:avLst/>
          </a:prstGeom>
          <a:noFill/>
          <a:ln>
            <a:noFill/>
          </a:ln>
        </p:spPr>
      </p:pic>
      <p:pic>
        <p:nvPicPr>
          <p:cNvPr id="681" name="Google Shape;681;p57"/>
          <p:cNvPicPr preferRelativeResize="0"/>
          <p:nvPr/>
        </p:nvPicPr>
        <p:blipFill rotWithShape="1">
          <a:blip r:embed="rId2"/>
          <a:srcRect/>
          <a:stretch>
            <a:fillRect/>
          </a:stretch>
        </p:blipFill>
        <p:spPr>
          <a:xfrm>
            <a:off x="152400" y="3033712"/>
            <a:ext cx="8001000" cy="27733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686"/>
        <p:cNvGrpSpPr/>
        <p:nvPr/>
      </p:nvGrpSpPr>
      <p:grpSpPr>
        <a:xfrm>
          <a:off x="0" y="0"/>
          <a:ext cx="0" cy="0"/>
          <a:chOff x="0" y="0"/>
          <a:chExt cx="0" cy="0"/>
        </a:xfrm>
      </p:grpSpPr>
      <p:pic>
        <p:nvPicPr>
          <p:cNvPr id="687" name="Google Shape;687;p58"/>
          <p:cNvPicPr preferRelativeResize="0"/>
          <p:nvPr/>
        </p:nvPicPr>
        <p:blipFill rotWithShape="1">
          <a:blip r:embed="rId1"/>
          <a:srcRect/>
          <a:stretch>
            <a:fillRect/>
          </a:stretch>
        </p:blipFill>
        <p:spPr>
          <a:xfrm>
            <a:off x="304800" y="152400"/>
            <a:ext cx="6781800" cy="1887537"/>
          </a:xfrm>
          <a:prstGeom prst="rect">
            <a:avLst/>
          </a:prstGeom>
          <a:noFill/>
          <a:ln>
            <a:noFill/>
          </a:ln>
        </p:spPr>
      </p:pic>
      <p:pic>
        <p:nvPicPr>
          <p:cNvPr id="688" name="Google Shape;688;p58"/>
          <p:cNvPicPr preferRelativeResize="0"/>
          <p:nvPr/>
        </p:nvPicPr>
        <p:blipFill rotWithShape="1">
          <a:blip r:embed="rId2"/>
          <a:srcRect/>
          <a:stretch>
            <a:fillRect/>
          </a:stretch>
        </p:blipFill>
        <p:spPr>
          <a:xfrm>
            <a:off x="304800" y="2305050"/>
            <a:ext cx="6781800" cy="20875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693"/>
        <p:cNvGrpSpPr/>
        <p:nvPr/>
      </p:nvGrpSpPr>
      <p:grpSpPr>
        <a:xfrm>
          <a:off x="0" y="0"/>
          <a:ext cx="0" cy="0"/>
          <a:chOff x="0" y="0"/>
          <a:chExt cx="0" cy="0"/>
        </a:xfrm>
      </p:grpSpPr>
      <p:sp>
        <p:nvSpPr>
          <p:cNvPr id="694" name="Google Shape;694;p5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95" name="Google Shape;695;p59"/>
          <p:cNvPicPr preferRelativeResize="0"/>
          <p:nvPr/>
        </p:nvPicPr>
        <p:blipFill rotWithShape="1">
          <a:blip r:embed="rId1"/>
          <a:srcRect/>
          <a:stretch>
            <a:fillRect/>
          </a:stretch>
        </p:blipFill>
        <p:spPr>
          <a:xfrm>
            <a:off x="609600" y="152400"/>
            <a:ext cx="7162800" cy="2708275"/>
          </a:xfrm>
          <a:prstGeom prst="rect">
            <a:avLst/>
          </a:prstGeom>
          <a:noFill/>
          <a:ln>
            <a:noFill/>
          </a:ln>
        </p:spPr>
      </p:pic>
      <p:pic>
        <p:nvPicPr>
          <p:cNvPr id="696" name="Google Shape;696;p59"/>
          <p:cNvPicPr preferRelativeResize="0">
            <a:picLocks noGrp="1"/>
          </p:cNvPicPr>
          <p:nvPr>
            <p:ph type="body" idx="1"/>
          </p:nvPr>
        </p:nvPicPr>
        <p:blipFill rotWithShape="1">
          <a:blip r:embed="rId2"/>
          <a:srcRect/>
          <a:stretch>
            <a:fillRect/>
          </a:stretch>
        </p:blipFill>
        <p:spPr>
          <a:xfrm>
            <a:off x="609600" y="3733800"/>
            <a:ext cx="7086600" cy="2438400"/>
          </a:xfrm>
          <a:prstGeom prst="rect">
            <a:avLst/>
          </a:prstGeom>
          <a:noFill/>
          <a:ln>
            <a:noFill/>
          </a:ln>
        </p:spPr>
      </p:pic>
      <p:sp>
        <p:nvSpPr>
          <p:cNvPr id="698" name="Google Shape;698;p59"/>
          <p:cNvSpPr txBox="1"/>
          <p:nvPr/>
        </p:nvSpPr>
        <p:spPr>
          <a:xfrm>
            <a:off x="4876800" y="3703637"/>
            <a:ext cx="39624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All leaf nodes should be at same level)</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71"/>
        <p:cNvGrpSpPr/>
        <p:nvPr/>
      </p:nvGrpSpPr>
      <p:grpSpPr>
        <a:xfrm>
          <a:off x="0" y="0"/>
          <a:ext cx="0" cy="0"/>
          <a:chOff x="0" y="0"/>
          <a:chExt cx="0" cy="0"/>
        </a:xfrm>
      </p:grpSpPr>
      <p:pic>
        <p:nvPicPr>
          <p:cNvPr id="172" name="Google Shape;172;p27"/>
          <p:cNvPicPr preferRelativeResize="0"/>
          <p:nvPr/>
        </p:nvPicPr>
        <p:blipFill rotWithShape="1">
          <a:blip r:embed="rId1"/>
          <a:srcRect/>
          <a:stretch>
            <a:fillRect/>
          </a:stretch>
        </p:blipFill>
        <p:spPr>
          <a:xfrm>
            <a:off x="1968500" y="1036637"/>
            <a:ext cx="4157662" cy="2560637"/>
          </a:xfrm>
          <a:prstGeom prst="rect">
            <a:avLst/>
          </a:prstGeom>
          <a:noFill/>
          <a:ln>
            <a:noFill/>
          </a:ln>
        </p:spPr>
      </p:pic>
      <p:sp>
        <p:nvSpPr>
          <p:cNvPr id="173" name="Google Shape;173;p27"/>
          <p:cNvSpPr txBox="1"/>
          <p:nvPr/>
        </p:nvSpPr>
        <p:spPr>
          <a:xfrm>
            <a:off x="1028700" y="3754437"/>
            <a:ext cx="769620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rPr>
              <a:t>This table is applicable to all nodes in B-tree except Root node.</a:t>
            </a:r>
            <a:endParaRPr lang="en-US" sz="1800" b="0" i="0" u="none" strike="noStrike" cap="none">
              <a:solidFill>
                <a:schemeClr val="dk1"/>
              </a:solidFill>
              <a:latin typeface="Constantia" panose="02030602050306030303"/>
              <a:ea typeface="Constantia" panose="02030602050306030303"/>
              <a:cs typeface="Constantia" panose="02030602050306030303"/>
              <a:sym typeface="Constantia" panose="02030602050306030303"/>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702"/>
        <p:cNvGrpSpPr/>
        <p:nvPr/>
      </p:nvGrpSpPr>
      <p:grpSpPr>
        <a:xfrm>
          <a:off x="0" y="0"/>
          <a:ext cx="0" cy="0"/>
          <a:chOff x="0" y="0"/>
          <a:chExt cx="0" cy="0"/>
        </a:xfrm>
      </p:grpSpPr>
      <p:pic>
        <p:nvPicPr>
          <p:cNvPr id="703" name="Google Shape;703;p60"/>
          <p:cNvPicPr preferRelativeResize="0"/>
          <p:nvPr/>
        </p:nvPicPr>
        <p:blipFill rotWithShape="1">
          <a:blip r:embed="rId1"/>
          <a:srcRect/>
          <a:stretch>
            <a:fillRect/>
          </a:stretch>
        </p:blipFill>
        <p:spPr>
          <a:xfrm>
            <a:off x="23812" y="1774825"/>
            <a:ext cx="9144000" cy="2644775"/>
          </a:xfrm>
          <a:prstGeom prst="rect">
            <a:avLst/>
          </a:prstGeom>
          <a:noFill/>
          <a:ln>
            <a:noFill/>
          </a:ln>
        </p:spPr>
      </p:pic>
      <p:sp>
        <p:nvSpPr>
          <p:cNvPr id="704" name="Google Shape;704;p60"/>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B+ Tree(of order n)</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05" name="Google Shape;705;p60" descr="B+ Tree"/>
          <p:cNvPicPr preferRelativeResize="0"/>
          <p:nvPr/>
        </p:nvPicPr>
        <p:blipFill rotWithShape="1">
          <a:blip r:embed="rId2"/>
          <a:srcRect/>
          <a:stretch>
            <a:fillRect/>
          </a:stretch>
        </p:blipFill>
        <p:spPr>
          <a:xfrm>
            <a:off x="609600" y="4572000"/>
            <a:ext cx="7467600" cy="2043112"/>
          </a:xfrm>
          <a:prstGeom prst="rect">
            <a:avLst/>
          </a:prstGeom>
          <a:noFill/>
          <a:ln>
            <a:noFill/>
          </a:ln>
        </p:spPr>
      </p:pic>
      <p:sp>
        <p:nvSpPr>
          <p:cNvPr id="706" name="Google Shape;706;p60"/>
          <p:cNvSpPr txBox="1"/>
          <p:nvPr/>
        </p:nvSpPr>
        <p:spPr>
          <a:xfrm>
            <a:off x="6350" y="1038225"/>
            <a:ext cx="9290050" cy="64611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B+ Tree is an extension of B Tree which allows efficient insertion, deletion and search operations.</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710"/>
        <p:cNvGrpSpPr/>
        <p:nvPr/>
      </p:nvGrpSpPr>
      <p:grpSpPr>
        <a:xfrm>
          <a:off x="0" y="0"/>
          <a:ext cx="0" cy="0"/>
          <a:chOff x="0" y="0"/>
          <a:chExt cx="0" cy="0"/>
        </a:xfrm>
      </p:grpSpPr>
      <p:sp>
        <p:nvSpPr>
          <p:cNvPr id="711" name="Google Shape;711;p61"/>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2" name="Google Shape;712;p61"/>
          <p:cNvSpPr txBox="1"/>
          <p:nvPr/>
        </p:nvSpPr>
        <p:spPr>
          <a:xfrm>
            <a:off x="0" y="1038225"/>
            <a:ext cx="9144000" cy="42449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B+ Tree is an extension of B Tree which allows efficient insertion, deletion and search operations.</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The leaf nodes of a B+ tree are linked together in the form of a singly linked lists to make the search queries more efficient.</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B+ Trees are used to store the large amount of data which can not be stored in the main memory. </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As size of main memory is always limited, the internal nodes (keys to access records) of the B+ tree are stored in the main memory whereas, leaf nodes are stored in the secondary memory.</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 The internal nodes of B+ tree are often called index nodes. </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panose="020F0502020204030204"/>
              <a:buNone/>
            </a:pPr>
            <a:r>
              <a:rPr lang="en-US" sz="3600" b="0" i="0" u="none">
                <a:solidFill>
                  <a:schemeClr val="dk1"/>
                </a:solidFill>
                <a:latin typeface="Calibri" panose="020F0502020204030204"/>
                <a:ea typeface="Calibri" panose="020F0502020204030204"/>
                <a:cs typeface="Calibri" panose="020F0502020204030204"/>
                <a:sym typeface="Calibri" panose="020F0502020204030204"/>
              </a:rPr>
              <a:t>Comparison of B Tree and B+ Tree</a:t>
            </a:r>
            <a:endParaRPr lang="en-US" sz="36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8" name="Google Shape;718;p62"/>
          <p:cNvSpPr txBox="1">
            <a:spLocks noGrp="1"/>
          </p:cNvSpPr>
          <p:nvPr>
            <p:ph type="body" idx="1"/>
          </p:nvPr>
        </p:nvSpPr>
        <p:spPr>
          <a:xfrm>
            <a:off x="457200" y="161925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panose="020B0604020202020204"/>
              <a:buChar char="•"/>
            </a:pPr>
            <a:r>
              <a:rPr lang="en-US" sz="2000" b="0" i="0" u="none">
                <a:solidFill>
                  <a:schemeClr val="dk1"/>
                </a:solidFill>
                <a:latin typeface="Arial" panose="020B0604020202020204"/>
                <a:ea typeface="Arial" panose="020B0604020202020204"/>
                <a:cs typeface="Arial" panose="020B0604020202020204"/>
                <a:sym typeface="Arial" panose="020B0604020202020204"/>
              </a:rPr>
              <a:t>The data pointers are present only at the leaf nodes on a B+ tree whereas the data pointers are present in the internal, leaf or root nodes on a B-tree.</a:t>
            </a:r>
            <a:endParaRPr lang="en-US" sz="2000" b="0" i="0" u="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400"/>
              </a:spcBef>
              <a:spcAft>
                <a:spcPts val="0"/>
              </a:spcAft>
              <a:buClr>
                <a:schemeClr val="dk1"/>
              </a:buClr>
              <a:buSzPts val="2000"/>
              <a:buFont typeface="Arial" panose="020B0604020202020204"/>
              <a:buChar char="•"/>
            </a:pPr>
            <a:r>
              <a:rPr lang="en-US" sz="2000" b="0" i="0" u="none">
                <a:solidFill>
                  <a:schemeClr val="dk1"/>
                </a:solidFill>
                <a:latin typeface="Arial" panose="020B0604020202020204"/>
                <a:ea typeface="Arial" panose="020B0604020202020204"/>
                <a:cs typeface="Arial" panose="020B0604020202020204"/>
                <a:sym typeface="Arial" panose="020B0604020202020204"/>
              </a:rPr>
              <a:t>The leaves are not connected with each other on a B-tree whereas they are connected on a B+ tree.</a:t>
            </a:r>
            <a:endParaRPr lang="en-US" sz="2000" b="0" i="0" u="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400"/>
              </a:spcBef>
              <a:spcAft>
                <a:spcPts val="0"/>
              </a:spcAft>
              <a:buClr>
                <a:schemeClr val="dk1"/>
              </a:buClr>
              <a:buSzPts val="2000"/>
              <a:buFont typeface="Arial" panose="020B0604020202020204"/>
              <a:buChar char="•"/>
            </a:pPr>
            <a:r>
              <a:rPr lang="en-US" sz="2000" b="0" i="0" u="none">
                <a:solidFill>
                  <a:schemeClr val="dk1"/>
                </a:solidFill>
                <a:latin typeface="Arial" panose="020B0604020202020204"/>
                <a:ea typeface="Arial" panose="020B0604020202020204"/>
                <a:cs typeface="Arial" panose="020B0604020202020204"/>
                <a:sym typeface="Arial" panose="020B0604020202020204"/>
              </a:rPr>
              <a:t>Operations on a B+ tree are faster than on a B-tree.</a:t>
            </a:r>
            <a:endParaRPr lang="en-US" sz="2000" b="0" i="0" u="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215900" algn="l" rtl="0">
              <a:spcBef>
                <a:spcPts val="400"/>
              </a:spcBef>
              <a:spcAft>
                <a:spcPts val="0"/>
              </a:spcAft>
              <a:buClr>
                <a:schemeClr val="dk1"/>
              </a:buClr>
              <a:buSzPts val="2000"/>
              <a:buFont typeface="Arial" panose="020B0604020202020204"/>
              <a:buNone/>
            </a:pPr>
            <a:endParaRPr sz="2000" b="0" i="0" u="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showMasterSp="0">
  <p:cSld>
    <p:spTree>
      <p:nvGrpSpPr>
        <p:cNvPr id="1" name="Shape 722"/>
        <p:cNvGrpSpPr/>
        <p:nvPr/>
      </p:nvGrpSpPr>
      <p:grpSpPr>
        <a:xfrm>
          <a:off x="0" y="0"/>
          <a:ext cx="0" cy="0"/>
          <a:chOff x="0" y="0"/>
          <a:chExt cx="0" cy="0"/>
        </a:xfrm>
      </p:grpSpPr>
      <p:graphicFrame>
        <p:nvGraphicFramePr>
          <p:cNvPr id="723" name="Google Shape;723;p63"/>
          <p:cNvGraphicFramePr/>
          <p:nvPr/>
        </p:nvGraphicFramePr>
        <p:xfrm>
          <a:off x="76200" y="1038225"/>
          <a:ext cx="8762975" cy="5413350"/>
        </p:xfrm>
        <a:graphic>
          <a:graphicData uri="http://schemas.openxmlformats.org/drawingml/2006/table">
            <a:tbl>
              <a:tblPr>
                <a:noFill/>
                <a:tableStyleId>{9E5F872A-B705-4D15-AD6C-F4E38E8B1392}</a:tableStyleId>
              </a:tblPr>
              <a:tblGrid>
                <a:gridCol w="533400"/>
                <a:gridCol w="4557700"/>
                <a:gridCol w="3671875"/>
              </a:tblGrid>
              <a:tr h="276225">
                <a:tc>
                  <a:txBody>
                    <a:bodyPr/>
                    <a:lstStyle/>
                    <a:p>
                      <a:pPr marL="0" marR="0" lvl="0" indent="0" algn="l" rtl="0">
                        <a:lnSpc>
                          <a:spcPct val="100000"/>
                        </a:lnSpc>
                        <a:spcBef>
                          <a:spcPts val="0"/>
                        </a:spcBef>
                        <a:spcAft>
                          <a:spcPts val="0"/>
                        </a:spcAft>
                        <a:buClr>
                          <a:srgbClr val="000000"/>
                        </a:buClr>
                        <a:buSzPts val="1100"/>
                        <a:buFont typeface="Times New Roman" panose="02020603050405020304"/>
                        <a:buNone/>
                      </a:pPr>
                      <a:r>
                        <a:rPr lang="en-US" sz="11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SN</a:t>
                      </a:r>
                      <a:endParaRPr lang="en-US" sz="11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4100" marR="54100" marT="54100" marB="54100">
                    <a:lnL w="9525" cap="flat" cmpd="sng">
                      <a:solidFill>
                        <a:srgbClr val="007C66"/>
                      </a:solidFill>
                      <a:prstDash val="solid"/>
                      <a:round/>
                      <a:headEnd type="none" w="sm" len="sm"/>
                      <a:tailEnd type="none" w="sm" len="sm"/>
                    </a:lnL>
                    <a:lnR w="9525" cap="flat" cmpd="sng">
                      <a:solidFill>
                        <a:srgbClr val="007C66"/>
                      </a:solidFill>
                      <a:prstDash val="solid"/>
                      <a:round/>
                      <a:headEnd type="none" w="sm" len="sm"/>
                      <a:tailEnd type="none" w="sm" len="sm"/>
                    </a:lnR>
                    <a:lnT w="9525" cap="flat" cmpd="sng">
                      <a:solidFill>
                        <a:srgbClr val="007C66"/>
                      </a:solidFill>
                      <a:prstDash val="solid"/>
                      <a:round/>
                      <a:headEnd type="none" w="sm" len="sm"/>
                      <a:tailEnd type="none" w="sm" len="sm"/>
                    </a:lnT>
                    <a:lnB w="9525" cap="flat" cmpd="sng">
                      <a:solidFill>
                        <a:srgbClr val="C7CCBE"/>
                      </a:solidFill>
                      <a:prstDash val="solid"/>
                      <a:round/>
                      <a:headEnd type="none" w="sm" len="sm"/>
                      <a:tailEnd type="none" w="sm" len="sm"/>
                    </a:lnB>
                    <a:solidFill>
                      <a:srgbClr val="C7CCBE"/>
                    </a:solidFill>
                  </a:tcPr>
                </a:tc>
                <a:tc>
                  <a:txBody>
                    <a:bodyPr/>
                    <a:lstStyle/>
                    <a:p>
                      <a:pPr marL="0" marR="0" lvl="0" indent="0" algn="l" rtl="0">
                        <a:lnSpc>
                          <a:spcPct val="100000"/>
                        </a:lnSpc>
                        <a:spcBef>
                          <a:spcPts val="0"/>
                        </a:spcBef>
                        <a:spcAft>
                          <a:spcPts val="0"/>
                        </a:spcAft>
                        <a:buClr>
                          <a:srgbClr val="000000"/>
                        </a:buClr>
                        <a:buSzPts val="1100"/>
                        <a:buFont typeface="Times New Roman" panose="02020603050405020304"/>
                        <a:buNone/>
                      </a:pPr>
                      <a:r>
                        <a:rPr lang="en-US" sz="11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B Tree</a:t>
                      </a:r>
                      <a:endParaRPr lang="en-US" sz="11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4100" marR="54100" marT="54100" marB="54100">
                    <a:lnL w="9525" cap="flat" cmpd="sng">
                      <a:solidFill>
                        <a:srgbClr val="007C66"/>
                      </a:solidFill>
                      <a:prstDash val="solid"/>
                      <a:round/>
                      <a:headEnd type="none" w="sm" len="sm"/>
                      <a:tailEnd type="none" w="sm" len="sm"/>
                    </a:lnL>
                    <a:lnR w="9525" cap="flat" cmpd="sng">
                      <a:solidFill>
                        <a:srgbClr val="007C66"/>
                      </a:solidFill>
                      <a:prstDash val="solid"/>
                      <a:round/>
                      <a:headEnd type="none" w="sm" len="sm"/>
                      <a:tailEnd type="none" w="sm" len="sm"/>
                    </a:lnR>
                    <a:lnT w="9525" cap="flat" cmpd="sng">
                      <a:solidFill>
                        <a:srgbClr val="007C66"/>
                      </a:solidFill>
                      <a:prstDash val="solid"/>
                      <a:round/>
                      <a:headEnd type="none" w="sm" len="sm"/>
                      <a:tailEnd type="none" w="sm" len="sm"/>
                    </a:lnT>
                    <a:lnB w="9525" cap="flat" cmpd="sng">
                      <a:solidFill>
                        <a:srgbClr val="C7CCBE"/>
                      </a:solidFill>
                      <a:prstDash val="solid"/>
                      <a:round/>
                      <a:headEnd type="none" w="sm" len="sm"/>
                      <a:tailEnd type="none" w="sm" len="sm"/>
                    </a:lnB>
                    <a:solidFill>
                      <a:srgbClr val="C7CCBE"/>
                    </a:solidFill>
                  </a:tcPr>
                </a:tc>
                <a:tc>
                  <a:txBody>
                    <a:bodyPr/>
                    <a:lstStyle/>
                    <a:p>
                      <a:pPr marL="0" marR="0" lvl="0" indent="0" algn="l" rtl="0">
                        <a:lnSpc>
                          <a:spcPct val="100000"/>
                        </a:lnSpc>
                        <a:spcBef>
                          <a:spcPts val="0"/>
                        </a:spcBef>
                        <a:spcAft>
                          <a:spcPts val="0"/>
                        </a:spcAft>
                        <a:buClr>
                          <a:srgbClr val="000000"/>
                        </a:buClr>
                        <a:buSzPts val="1100"/>
                        <a:buFont typeface="Times New Roman" panose="02020603050405020304"/>
                        <a:buNone/>
                      </a:pPr>
                      <a:r>
                        <a:rPr lang="en-US" sz="11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B+ Tree</a:t>
                      </a:r>
                      <a:endParaRPr lang="en-US" sz="11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txBody>
                  <a:tcPr marL="54100" marR="54100" marT="54100" marB="54100">
                    <a:lnL w="9525" cap="flat" cmpd="sng">
                      <a:solidFill>
                        <a:srgbClr val="007C66"/>
                      </a:solidFill>
                      <a:prstDash val="solid"/>
                      <a:round/>
                      <a:headEnd type="none" w="sm" len="sm"/>
                      <a:tailEnd type="none" w="sm" len="sm"/>
                    </a:lnL>
                    <a:lnR w="9525" cap="flat" cmpd="sng">
                      <a:solidFill>
                        <a:srgbClr val="007C66"/>
                      </a:solidFill>
                      <a:prstDash val="solid"/>
                      <a:round/>
                      <a:headEnd type="none" w="sm" len="sm"/>
                      <a:tailEnd type="none" w="sm" len="sm"/>
                    </a:lnR>
                    <a:lnT w="9525" cap="flat" cmpd="sng">
                      <a:solidFill>
                        <a:srgbClr val="007C66"/>
                      </a:solidFill>
                      <a:prstDash val="solid"/>
                      <a:round/>
                      <a:headEnd type="none" w="sm" len="sm"/>
                      <a:tailEnd type="none" w="sm" len="sm"/>
                    </a:lnT>
                    <a:lnB w="9525" cap="flat" cmpd="sng">
                      <a:solidFill>
                        <a:srgbClr val="C7CCBE"/>
                      </a:solidFill>
                      <a:prstDash val="solid"/>
                      <a:round/>
                      <a:headEnd type="none" w="sm" len="sm"/>
                      <a:tailEnd type="none" w="sm" len="sm"/>
                    </a:lnB>
                    <a:solidFill>
                      <a:srgbClr val="C7CCBE"/>
                    </a:solidFill>
                  </a:tcPr>
                </a:tc>
              </a:tr>
              <a:tr h="558800">
                <a:tc>
                  <a:txBody>
                    <a:bodyPr/>
                    <a:lstStyle/>
                    <a:p>
                      <a:pPr marL="0" marR="0" lvl="0" indent="0" algn="ctr"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1</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Search keys can not be repeatedly stored.</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Redundant search keys can be present.</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r>
              <a:tr h="558800">
                <a:tc>
                  <a:txBody>
                    <a:bodyPr/>
                    <a:lstStyle/>
                    <a:p>
                      <a:pPr marL="0" marR="0" lvl="0" indent="0" algn="ctr"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2</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EFF1EB"/>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Data can be stored in leaf nodes as well as internal nodes</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EFF1EB"/>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Data can only be stored on the leaf nodes.</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EFF1EB"/>
                    </a:solidFill>
                  </a:tcPr>
                </a:tc>
              </a:tr>
              <a:tr h="1208075">
                <a:tc>
                  <a:txBody>
                    <a:bodyPr/>
                    <a:lstStyle/>
                    <a:p>
                      <a:pPr marL="0" marR="0" lvl="0" indent="0" algn="ctr"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3</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Searching for some data is a slower process since data can be found on internal nodes as well as on the leaf nodes.</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Searching is comparatively faster as data can only be found on the leaf nodes.</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r>
              <a:tr h="1046150">
                <a:tc>
                  <a:txBody>
                    <a:bodyPr/>
                    <a:lstStyle/>
                    <a:p>
                      <a:pPr marL="0" marR="0" lvl="0" indent="0" algn="ctr"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4</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EFF1EB"/>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Deletion of internal nodes are  complicated and time consuming.</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EFF1EB"/>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Deletion will never be a complexed process since element will always be deleted from the leaf nodes.</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EFF1EB"/>
                    </a:solidFill>
                  </a:tcPr>
                </a:tc>
              </a:tr>
              <a:tr h="882650">
                <a:tc>
                  <a:txBody>
                    <a:bodyPr/>
                    <a:lstStyle/>
                    <a:p>
                      <a:pPr marL="0" marR="0" lvl="0" indent="0" algn="ctr"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5</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Leaf nodes can not be linked together.</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Leaf nodes are linked together to make the search operations more efficient.</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r>
              <a:tr h="882650">
                <a:tc>
                  <a:txBody>
                    <a:bodyPr/>
                    <a:lstStyle/>
                    <a:p>
                      <a:pPr marL="0" marR="0" lvl="0" indent="0" algn="ctr"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6.</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Insert, delete , search : Avg case TC= O(log n)</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Verdana" panose="020B0604030504040204"/>
                        <a:buNone/>
                      </a:pPr>
                      <a:r>
                        <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rPr>
                        <a:t>Insert, delete , search : Avg case TC= O(log n)</a:t>
                      </a:r>
                      <a:endParaRPr lang="en-US" sz="11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spcBef>
                          <a:spcPts val="0"/>
                        </a:spcBef>
                        <a:spcAft>
                          <a:spcPts val="0"/>
                        </a:spcAft>
                        <a:buNone/>
                      </a:pPr>
                      <a:endParaRPr sz="1100" b="0" i="0" u="none">
                        <a:solidFill>
                          <a:srgbClr val="000000"/>
                        </a:solidFill>
                        <a:latin typeface="Verdana" panose="020B0604030504040204"/>
                        <a:ea typeface="Verdana" panose="020B0604030504040204"/>
                        <a:cs typeface="Verdana" panose="020B0604030504040204"/>
                        <a:sym typeface="Verdana" panose="020B0604030504040204"/>
                      </a:endParaRPr>
                    </a:p>
                  </a:txBody>
                  <a:tcPr marL="36075" marR="36075" marT="36050" marB="3605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solidFill>
                      <a:srgbClr val="FFFFFF"/>
                    </a:solidFill>
                  </a:tcPr>
                </a:tc>
              </a:tr>
            </a:tbl>
          </a:graphicData>
        </a:graphic>
      </p:graphicFrame>
      <p:sp>
        <p:nvSpPr>
          <p:cNvPr id="724" name="Google Shape;724;p63"/>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B Tree Vs 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63"/>
          <p:cNvSpPr txBox="1"/>
          <p:nvPr/>
        </p:nvSpPr>
        <p:spPr>
          <a:xfrm>
            <a:off x="2514600" y="6553200"/>
            <a:ext cx="4495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nstantia" panose="02030602050306030303"/>
              <a:buNone/>
            </a:pPr>
            <a:r>
              <a:rPr lang="en-US" sz="1800" b="0" i="0" u="none">
                <a:solidFill>
                  <a:schemeClr val="dk1"/>
                </a:solidFill>
                <a:latin typeface="Constantia" panose="02030602050306030303"/>
                <a:ea typeface="Constantia" panose="02030602050306030303"/>
                <a:cs typeface="Constantia" panose="02030602050306030303"/>
                <a:sym typeface="Constantia" panose="02030602050306030303"/>
              </a:rPr>
              <a:t>https://stepik.org/lesson/31445/step/6</a:t>
            </a:r>
            <a:endParaRPr lang="en-US" sz="1800" b="0" i="0" u="none">
              <a:solidFill>
                <a:schemeClr val="dk1"/>
              </a:solidFill>
              <a:latin typeface="Constantia" panose="02030602050306030303"/>
              <a:ea typeface="Constantia" panose="02030602050306030303"/>
              <a:cs typeface="Constantia" panose="02030602050306030303"/>
              <a:sym typeface="Constantia" panose="02030602050306030303"/>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showMasterSp="0">
  <p:cSld>
    <p:spTree>
      <p:nvGrpSpPr>
        <p:cNvPr id="1" name="Shape 729"/>
        <p:cNvGrpSpPr/>
        <p:nvPr/>
      </p:nvGrpSpPr>
      <p:grpSpPr>
        <a:xfrm>
          <a:off x="0" y="0"/>
          <a:ext cx="0" cy="0"/>
          <a:chOff x="0" y="0"/>
          <a:chExt cx="0" cy="0"/>
        </a:xfrm>
      </p:grpSpPr>
      <p:sp>
        <p:nvSpPr>
          <p:cNvPr id="730" name="Google Shape;730;p64"/>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31" name="Google Shape;731;p64"/>
          <p:cNvSpPr txBox="1"/>
          <p:nvPr/>
        </p:nvSpPr>
        <p:spPr>
          <a:xfrm>
            <a:off x="0" y="1038225"/>
            <a:ext cx="9144000" cy="535463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B+ Tree is an extension of B Tree which allows efficient insertion, deletion and search operations.</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In B Tree, Keys and records both can be stored in the internal as well as leaf nodes. Whereas, in B+ tree, records (data) can only be stored on the leaf nodes while internal nodes can only store the key values.</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The leaf nodes of a B+ tree are linked together in the form of a singly linked lists to make the search queries more efficient.</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B+ Trees are used to store the large amount of data which can not be stored in the main memory. </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Due to the fact that, size of main memory is always limited, the internal nodes (keys to access records) of the B+ tree are stored in the main memory whereas, leaf nodes are stored in the secondary memory.</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 The internal nodes of B+ tree are often called index nodes. </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showMasterSp="0">
  <p:cSld>
    <p:spTree>
      <p:nvGrpSpPr>
        <p:cNvPr id="1" name="Shape 735"/>
        <p:cNvGrpSpPr/>
        <p:nvPr/>
      </p:nvGrpSpPr>
      <p:grpSpPr>
        <a:xfrm>
          <a:off x="0" y="0"/>
          <a:ext cx="0" cy="0"/>
          <a:chOff x="0" y="0"/>
          <a:chExt cx="0" cy="0"/>
        </a:xfrm>
      </p:grpSpPr>
      <p:sp>
        <p:nvSpPr>
          <p:cNvPr id="736" name="Google Shape;736;p65"/>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37" name="Google Shape;737;p65"/>
          <p:cNvSpPr txBox="1"/>
          <p:nvPr/>
        </p:nvSpPr>
        <p:spPr>
          <a:xfrm>
            <a:off x="0" y="1038225"/>
            <a:ext cx="9144000" cy="535463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A B+ tree of order 3 is shown in the following figure.</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610B38"/>
              </a:buClr>
              <a:buSzPts val="1800"/>
              <a:buFont typeface="Calibri" panose="020F0502020204030204"/>
              <a:buNone/>
            </a:pPr>
            <a:r>
              <a:rPr lang="en-US" sz="1800" b="0" i="0" u="none">
                <a:solidFill>
                  <a:srgbClr val="610B38"/>
                </a:solidFill>
                <a:latin typeface="Calibri" panose="020F0502020204030204"/>
                <a:ea typeface="Calibri" panose="020F0502020204030204"/>
                <a:cs typeface="Calibri" panose="020F0502020204030204"/>
                <a:sym typeface="Calibri" panose="020F0502020204030204"/>
              </a:rPr>
              <a:t>Advantages of B+ Tree</a:t>
            </a:r>
            <a:endParaRPr lang="en-US" sz="1800" b="0" i="0" u="none">
              <a:solidFill>
                <a:srgbClr val="610B38"/>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Calibri" panose="020F0502020204030204"/>
              <a:buAutoNum type="arabicPeriod"/>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Height of the tree remains balanced and less as compared to B tree.</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Calibri" panose="020F0502020204030204"/>
              <a:buAutoNum type="arabicPeriod"/>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We can access the data stored in a B+ tree sequentially as well as directly.</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Calibri" panose="020F0502020204030204"/>
              <a:buAutoNum type="arabicPeriod"/>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Keys are used for indexing.</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rgbClr val="000000"/>
              </a:buClr>
              <a:buSzPts val="1800"/>
              <a:buFont typeface="Calibri" panose="020F0502020204030204"/>
              <a:buAutoNum type="arabicPeriod"/>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Faster search queries as the data is stored only on the leaf nodes.</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chemeClr val="dk1"/>
              </a:buClr>
              <a:buSzPts val="1800"/>
              <a:buFont typeface="Constantia" panose="02030602050306030303"/>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38" name="Google Shape;738;p65" descr="B+ Tree"/>
          <p:cNvPicPr preferRelativeResize="0"/>
          <p:nvPr/>
        </p:nvPicPr>
        <p:blipFill rotWithShape="1">
          <a:blip r:embed="rId1"/>
          <a:srcRect/>
          <a:stretch>
            <a:fillRect/>
          </a:stretch>
        </p:blipFill>
        <p:spPr>
          <a:xfrm>
            <a:off x="1143000" y="1560512"/>
            <a:ext cx="7467600" cy="2249487"/>
          </a:xfrm>
          <a:prstGeom prst="rect">
            <a:avLst/>
          </a:prstGeom>
          <a:noFill/>
          <a:ln>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showMasterSp="0">
  <p:cSld>
    <p:spTree>
      <p:nvGrpSpPr>
        <p:cNvPr id="1" name="Shape 742"/>
        <p:cNvGrpSpPr/>
        <p:nvPr/>
      </p:nvGrpSpPr>
      <p:grpSpPr>
        <a:xfrm>
          <a:off x="0" y="0"/>
          <a:ext cx="0" cy="0"/>
          <a:chOff x="0" y="0"/>
          <a:chExt cx="0" cy="0"/>
        </a:xfrm>
      </p:grpSpPr>
      <p:sp>
        <p:nvSpPr>
          <p:cNvPr id="743" name="Google Shape;743;p66"/>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4" name="Google Shape;744;p66"/>
          <p:cNvSpPr txBox="1"/>
          <p:nvPr/>
        </p:nvSpPr>
        <p:spPr>
          <a:xfrm>
            <a:off x="0" y="1038225"/>
            <a:ext cx="9144000" cy="369411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a:buChar char="•"/>
            </a:pPr>
            <a:r>
              <a:rPr lang="en-US" sz="1800" b="0" i="0" u="none">
                <a:solidFill>
                  <a:srgbClr val="000000"/>
                </a:solidFill>
                <a:latin typeface="Calibri" panose="020F0502020204030204"/>
                <a:ea typeface="Calibri" panose="020F0502020204030204"/>
                <a:cs typeface="Calibri" panose="020F0502020204030204"/>
                <a:sym typeface="Calibri" panose="020F0502020204030204"/>
              </a:rPr>
              <a:t>A B+ tree of order 3 is shown in the following figure.</a:t>
            </a:r>
            <a:endParaRPr lang="en-US"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chemeClr val="dk1"/>
              </a:buClr>
              <a:buSzPts val="1800"/>
              <a:buFont typeface="Constantia" panose="02030602050306030303"/>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endParaRPr sz="1800" b="0" i="0" u="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45" name="Google Shape;745;p66" descr="B+ Tree"/>
          <p:cNvPicPr preferRelativeResize="0"/>
          <p:nvPr/>
        </p:nvPicPr>
        <p:blipFill rotWithShape="1">
          <a:blip r:embed="rId1"/>
          <a:srcRect/>
          <a:stretch>
            <a:fillRect/>
          </a:stretch>
        </p:blipFill>
        <p:spPr>
          <a:xfrm>
            <a:off x="1143000" y="1560512"/>
            <a:ext cx="7467600" cy="2249487"/>
          </a:xfrm>
          <a:prstGeom prst="rect">
            <a:avLst/>
          </a:prstGeom>
          <a:noFill/>
          <a:ln>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749"/>
        <p:cNvGrpSpPr/>
        <p:nvPr/>
      </p:nvGrpSpPr>
      <p:grpSpPr>
        <a:xfrm>
          <a:off x="0" y="0"/>
          <a:ext cx="0" cy="0"/>
          <a:chOff x="0" y="0"/>
          <a:chExt cx="0" cy="0"/>
        </a:xfrm>
      </p:grpSpPr>
      <p:sp>
        <p:nvSpPr>
          <p:cNvPr id="750" name="Google Shape;750;p67"/>
          <p:cNvSpPr txBox="1">
            <a:spLocks noGrp="1"/>
          </p:cNvSpPr>
          <p:nvPr>
            <p:ph type="body" idx="1"/>
          </p:nvPr>
        </p:nvSpPr>
        <p:spPr>
          <a:xfrm>
            <a:off x="49212" y="1038225"/>
            <a:ext cx="9115425" cy="24669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10B38"/>
              </a:buClr>
              <a:buSzPts val="2000"/>
              <a:buFont typeface="Arial" panose="020B0604020202020204"/>
              <a:buChar char="•"/>
            </a:pPr>
            <a:r>
              <a:rPr lang="en-US" sz="2000" b="0" i="0" u="none">
                <a:solidFill>
                  <a:srgbClr val="610B38"/>
                </a:solidFill>
                <a:latin typeface="Calibri" panose="020F0502020204030204"/>
                <a:ea typeface="Calibri" panose="020F0502020204030204"/>
                <a:cs typeface="Calibri" panose="020F0502020204030204"/>
                <a:sym typeface="Calibri" panose="020F0502020204030204"/>
              </a:rPr>
              <a:t>Insertion in B+ Tree</a:t>
            </a:r>
            <a:endParaRPr lang="en-US" sz="2000" b="0" i="0" u="none">
              <a:solidFill>
                <a:srgbClr val="610B38"/>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0"/>
              </a:spcBef>
              <a:spcAft>
                <a:spcPts val="0"/>
              </a:spcAft>
              <a:buClr>
                <a:srgbClr val="000000"/>
              </a:buClr>
              <a:buSzPts val="2000"/>
              <a:buFont typeface="Arial" panose="020B0604020202020204"/>
              <a:buNone/>
            </a:pPr>
            <a:r>
              <a:rPr lang="en-US" sz="2000" b="1" i="0" u="none">
                <a:solidFill>
                  <a:srgbClr val="000000"/>
                </a:solidFill>
                <a:latin typeface="Calibri" panose="020F0502020204030204"/>
                <a:ea typeface="Calibri" panose="020F0502020204030204"/>
                <a:cs typeface="Calibri" panose="020F0502020204030204"/>
                <a:sym typeface="Calibri" panose="020F0502020204030204"/>
              </a:rPr>
              <a:t>Step 1:</a:t>
            </a:r>
            <a:r>
              <a:rPr lang="en-US" sz="2000" b="0" i="0" u="none">
                <a:solidFill>
                  <a:srgbClr val="000000"/>
                </a:solidFill>
                <a:latin typeface="Calibri" panose="020F0502020204030204"/>
                <a:ea typeface="Calibri" panose="020F0502020204030204"/>
                <a:cs typeface="Calibri" panose="020F0502020204030204"/>
                <a:sym typeface="Calibri" panose="020F0502020204030204"/>
              </a:rPr>
              <a:t> Insert the new node as a leaf node</a:t>
            </a:r>
            <a:endParaRPr lang="en-US" sz="2000" b="0" i="0" u="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0"/>
              </a:spcBef>
              <a:spcAft>
                <a:spcPts val="0"/>
              </a:spcAft>
              <a:buClr>
                <a:srgbClr val="000000"/>
              </a:buClr>
              <a:buSzPts val="2000"/>
              <a:buFont typeface="Arial" panose="020B0604020202020204"/>
              <a:buNone/>
            </a:pPr>
            <a:r>
              <a:rPr lang="en-US" sz="2000" b="1" i="0" u="none">
                <a:solidFill>
                  <a:srgbClr val="000000"/>
                </a:solidFill>
                <a:latin typeface="Calibri" panose="020F0502020204030204"/>
                <a:ea typeface="Calibri" panose="020F0502020204030204"/>
                <a:cs typeface="Calibri" panose="020F0502020204030204"/>
                <a:sym typeface="Calibri" panose="020F0502020204030204"/>
              </a:rPr>
              <a:t>Step 2:</a:t>
            </a:r>
            <a:r>
              <a:rPr lang="en-US" sz="2000" b="0" i="0" u="none">
                <a:solidFill>
                  <a:srgbClr val="000000"/>
                </a:solidFill>
                <a:latin typeface="Calibri" panose="020F0502020204030204"/>
                <a:ea typeface="Calibri" panose="020F0502020204030204"/>
                <a:cs typeface="Calibri" panose="020F0502020204030204"/>
                <a:sym typeface="Calibri" panose="020F0502020204030204"/>
              </a:rPr>
              <a:t> If the leaf doesn't have required space, split the node and copy the middle node to the next index node.</a:t>
            </a:r>
            <a:endParaRPr lang="en-US" sz="2000" b="0" i="0" u="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0"/>
              </a:spcBef>
              <a:spcAft>
                <a:spcPts val="0"/>
              </a:spcAft>
              <a:buClr>
                <a:srgbClr val="000000"/>
              </a:buClr>
              <a:buSzPts val="2000"/>
              <a:buFont typeface="Arial" panose="020B0604020202020204"/>
              <a:buNone/>
            </a:pPr>
            <a:r>
              <a:rPr lang="en-US" sz="2000" b="1" i="0" u="none">
                <a:solidFill>
                  <a:srgbClr val="000000"/>
                </a:solidFill>
                <a:latin typeface="Calibri" panose="020F0502020204030204"/>
                <a:ea typeface="Calibri" panose="020F0502020204030204"/>
                <a:cs typeface="Calibri" panose="020F0502020204030204"/>
                <a:sym typeface="Calibri" panose="020F0502020204030204"/>
              </a:rPr>
              <a:t>Step 3:</a:t>
            </a:r>
            <a:r>
              <a:rPr lang="en-US" sz="2000" b="0" i="0" u="none">
                <a:solidFill>
                  <a:srgbClr val="000000"/>
                </a:solidFill>
                <a:latin typeface="Calibri" panose="020F0502020204030204"/>
                <a:ea typeface="Calibri" panose="020F0502020204030204"/>
                <a:cs typeface="Calibri" panose="020F0502020204030204"/>
                <a:sym typeface="Calibri" panose="020F0502020204030204"/>
              </a:rPr>
              <a:t> If the index node doesn't have required space, split the node and copy the middle element to the next index page.</a:t>
            </a:r>
            <a:endParaRPr lang="en-US" sz="2000" b="0" i="0" u="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0"/>
              </a:spcBef>
              <a:spcAft>
                <a:spcPts val="0"/>
              </a:spcAft>
              <a:buClr>
                <a:srgbClr val="610B4B"/>
              </a:buClr>
              <a:buSzPts val="1600"/>
              <a:buFont typeface="Arial" panose="020B0604020202020204"/>
              <a:buChar char="•"/>
            </a:pPr>
            <a:r>
              <a:rPr lang="en-US" sz="1600" b="0" i="0" u="none">
                <a:solidFill>
                  <a:srgbClr val="610B4B"/>
                </a:solidFill>
                <a:latin typeface="Arial" panose="020B0604020202020204"/>
                <a:ea typeface="Arial" panose="020B0604020202020204"/>
                <a:cs typeface="Arial" panose="020B0604020202020204"/>
                <a:sym typeface="Arial" panose="020B0604020202020204"/>
              </a:rPr>
              <a:t>Example :</a:t>
            </a:r>
            <a:endParaRPr lang="en-US" sz="1600" b="0" i="0" u="none">
              <a:solidFill>
                <a:srgbClr val="610B4B"/>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600"/>
              <a:buFont typeface="Arial" panose="020B0604020202020204"/>
              <a:buNone/>
            </a:pPr>
            <a:r>
              <a:rPr lang="en-US" sz="1600" b="0" i="0" u="none">
                <a:solidFill>
                  <a:srgbClr val="000000"/>
                </a:solidFill>
                <a:latin typeface="Verdana" panose="020B0604030504040204"/>
                <a:ea typeface="Verdana" panose="020B0604030504040204"/>
                <a:cs typeface="Verdana" panose="020B0604030504040204"/>
                <a:sym typeface="Verdana" panose="020B0604030504040204"/>
              </a:rPr>
              <a:t>Insert the value 195 into the B+ tree of order 5 shown in the following figure.</a:t>
            </a:r>
            <a:endParaRPr lang="en-US" sz="1600" b="0" i="0" u="none">
              <a:solidFill>
                <a:srgbClr val="000000"/>
              </a:solidFill>
              <a:latin typeface="Verdana" panose="020B0604030504040204"/>
              <a:ea typeface="Verdana" panose="020B0604030504040204"/>
              <a:cs typeface="Verdana" panose="020B0604030504040204"/>
              <a:sym typeface="Verdana" panose="020B0604030504040204"/>
            </a:endParaRPr>
          </a:p>
          <a:p>
            <a:pPr marL="342900" marR="0" lvl="0" indent="-241300" algn="l" rtl="0">
              <a:lnSpc>
                <a:spcPct val="100000"/>
              </a:lnSpc>
              <a:spcBef>
                <a:spcPts val="0"/>
              </a:spcBef>
              <a:spcAft>
                <a:spcPts val="0"/>
              </a:spcAft>
              <a:buClr>
                <a:schemeClr val="dk1"/>
              </a:buClr>
              <a:buSzPts val="1600"/>
              <a:buFont typeface="Arial" panose="020B0604020202020204"/>
              <a:buNone/>
            </a:pPr>
            <a:endParaRPr sz="1600" b="0" i="0" u="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41300" algn="l" rtl="0">
              <a:spcBef>
                <a:spcPts val="320"/>
              </a:spcBef>
              <a:spcAft>
                <a:spcPts val="0"/>
              </a:spcAft>
              <a:buClr>
                <a:schemeClr val="dk1"/>
              </a:buClr>
              <a:buSzPts val="1600"/>
              <a:buFont typeface="Arial" panose="020B0604020202020204"/>
              <a:buNone/>
            </a:pPr>
            <a:endParaRPr sz="1600" b="0" i="0" u="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1" name="Google Shape;751;p67"/>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Insertion in 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52" name="Google Shape;752;p67" descr="B + Tree"/>
          <p:cNvPicPr preferRelativeResize="0"/>
          <p:nvPr/>
        </p:nvPicPr>
        <p:blipFill rotWithShape="1">
          <a:blip r:embed="rId1"/>
          <a:srcRect/>
          <a:stretch>
            <a:fillRect/>
          </a:stretch>
        </p:blipFill>
        <p:spPr>
          <a:xfrm>
            <a:off x="1181100" y="3657600"/>
            <a:ext cx="6781800" cy="1676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756"/>
        <p:cNvGrpSpPr/>
        <p:nvPr/>
      </p:nvGrpSpPr>
      <p:grpSpPr>
        <a:xfrm>
          <a:off x="0" y="0"/>
          <a:ext cx="0" cy="0"/>
          <a:chOff x="0" y="0"/>
          <a:chExt cx="0" cy="0"/>
        </a:xfrm>
      </p:grpSpPr>
      <p:sp>
        <p:nvSpPr>
          <p:cNvPr id="757" name="Google Shape;757;p68"/>
          <p:cNvSpPr txBox="1">
            <a:spLocks noGrp="1"/>
          </p:cNvSpPr>
          <p:nvPr>
            <p:ph type="body" idx="1"/>
          </p:nvPr>
        </p:nvSpPr>
        <p:spPr>
          <a:xfrm>
            <a:off x="49212" y="1038225"/>
            <a:ext cx="9115425" cy="5619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10B4B"/>
              </a:buClr>
              <a:buSzPts val="1600"/>
              <a:buFont typeface="Arial" panose="020B0604020202020204"/>
              <a:buChar char="•"/>
            </a:pPr>
            <a:r>
              <a:rPr lang="en-US" sz="1600" b="0" i="0" u="none">
                <a:solidFill>
                  <a:srgbClr val="610B4B"/>
                </a:solidFill>
                <a:latin typeface="Arial" panose="020B0604020202020204"/>
                <a:ea typeface="Arial" panose="020B0604020202020204"/>
                <a:cs typeface="Arial" panose="020B0604020202020204"/>
                <a:sym typeface="Arial" panose="020B0604020202020204"/>
              </a:rPr>
              <a:t>Example :</a:t>
            </a:r>
            <a:endParaRPr lang="en-US" sz="1600" b="0" i="0" u="none">
              <a:solidFill>
                <a:srgbClr val="610B4B"/>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600"/>
              <a:buFont typeface="Arial" panose="020B0604020202020204"/>
              <a:buNone/>
            </a:pPr>
            <a:r>
              <a:rPr lang="en-US" sz="1600" b="0" i="0" u="none">
                <a:solidFill>
                  <a:srgbClr val="000000"/>
                </a:solidFill>
                <a:latin typeface="Verdana" panose="020B0604030504040204"/>
                <a:ea typeface="Verdana" panose="020B0604030504040204"/>
                <a:cs typeface="Verdana" panose="020B0604030504040204"/>
                <a:sym typeface="Verdana" panose="020B0604030504040204"/>
              </a:rPr>
              <a:t>Insert the value 195 into the B+ tree of order 5 shown in the following figure.</a:t>
            </a:r>
            <a:endParaRPr lang="en-US" sz="1600" b="0" i="0" u="none">
              <a:solidFill>
                <a:srgbClr val="000000"/>
              </a:solidFill>
              <a:latin typeface="Verdana" panose="020B0604030504040204"/>
              <a:ea typeface="Verdana" panose="020B0604030504040204"/>
              <a:cs typeface="Verdana" panose="020B0604030504040204"/>
              <a:sym typeface="Verdana" panose="020B0604030504040204"/>
            </a:endParaRPr>
          </a:p>
          <a:p>
            <a:pPr marL="342900" marR="0" lvl="0" indent="-241300" algn="l" rtl="0">
              <a:lnSpc>
                <a:spcPct val="100000"/>
              </a:lnSpc>
              <a:spcBef>
                <a:spcPts val="0"/>
              </a:spcBef>
              <a:spcAft>
                <a:spcPts val="0"/>
              </a:spcAft>
              <a:buClr>
                <a:schemeClr val="dk1"/>
              </a:buClr>
              <a:buSzPts val="1600"/>
              <a:buFont typeface="Arial" panose="020B0604020202020204"/>
              <a:buNone/>
            </a:pPr>
            <a:endParaRPr sz="1600" b="0" i="0" u="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41300" algn="l" rtl="0">
              <a:spcBef>
                <a:spcPts val="320"/>
              </a:spcBef>
              <a:spcAft>
                <a:spcPts val="0"/>
              </a:spcAft>
              <a:buClr>
                <a:schemeClr val="dk1"/>
              </a:buClr>
              <a:buSzPts val="1600"/>
              <a:buFont typeface="Arial" panose="020B0604020202020204"/>
              <a:buNone/>
            </a:pPr>
            <a:endParaRPr sz="1600" b="0" i="0" u="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8" name="Google Shape;758;p68"/>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Insertion in 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59" name="Google Shape;759;p68" descr="B + Tree"/>
          <p:cNvPicPr preferRelativeResize="0"/>
          <p:nvPr/>
        </p:nvPicPr>
        <p:blipFill rotWithShape="1">
          <a:blip r:embed="rId1"/>
          <a:srcRect/>
          <a:stretch>
            <a:fillRect/>
          </a:stretch>
        </p:blipFill>
        <p:spPr>
          <a:xfrm>
            <a:off x="1066800" y="1760537"/>
            <a:ext cx="7239000" cy="962025"/>
          </a:xfrm>
          <a:prstGeom prst="rect">
            <a:avLst/>
          </a:prstGeom>
          <a:noFill/>
          <a:ln>
            <a:noFill/>
          </a:ln>
        </p:spPr>
      </p:pic>
      <p:sp>
        <p:nvSpPr>
          <p:cNvPr id="760" name="Google Shape;760;p68"/>
          <p:cNvSpPr txBox="1"/>
          <p:nvPr/>
        </p:nvSpPr>
        <p:spPr>
          <a:xfrm>
            <a:off x="49212" y="3019425"/>
            <a:ext cx="9115425" cy="333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Verdana" panose="020B0604030504040204"/>
              <a:buNone/>
            </a:pPr>
            <a:r>
              <a:rPr lang="en-US" sz="1200" b="0" i="0" u="none">
                <a:solidFill>
                  <a:srgbClr val="000000"/>
                </a:solidFill>
                <a:latin typeface="Verdana" panose="020B0604030504040204"/>
                <a:ea typeface="Verdana" panose="020B0604030504040204"/>
                <a:cs typeface="Verdana" panose="020B0604030504040204"/>
                <a:sym typeface="Verdana" panose="020B0604030504040204"/>
              </a:rPr>
              <a:t>195 will be inserted in the right sub-tree of 120 after 190. Insert it at the desired position.</a:t>
            </a:r>
            <a:endParaRPr lang="en-US" sz="1200" b="0" i="0" u="none">
              <a:solidFill>
                <a:srgbClr val="000000"/>
              </a:solidFill>
              <a:latin typeface="Verdana" panose="020B0604030504040204"/>
              <a:ea typeface="Verdana" panose="020B0604030504040204"/>
              <a:cs typeface="Verdana" panose="020B0604030504040204"/>
              <a:sym typeface="Verdana" panose="020B0604030504040204"/>
            </a:endParaRPr>
          </a:p>
        </p:txBody>
      </p:sp>
      <p:pic>
        <p:nvPicPr>
          <p:cNvPr id="761" name="Google Shape;761;p68" descr="B + Tree"/>
          <p:cNvPicPr preferRelativeResize="0"/>
          <p:nvPr/>
        </p:nvPicPr>
        <p:blipFill rotWithShape="1">
          <a:blip r:embed="rId2"/>
          <a:srcRect/>
          <a:stretch>
            <a:fillRect/>
          </a:stretch>
        </p:blipFill>
        <p:spPr>
          <a:xfrm>
            <a:off x="20637" y="3457575"/>
            <a:ext cx="9144000" cy="962025"/>
          </a:xfrm>
          <a:prstGeom prst="rect">
            <a:avLst/>
          </a:prstGeom>
          <a:noFill/>
          <a:ln>
            <a:noFill/>
          </a:ln>
        </p:spPr>
      </p:pic>
      <p:pic>
        <p:nvPicPr>
          <p:cNvPr id="762" name="Google Shape;762;p68" descr="B + Tree"/>
          <p:cNvPicPr preferRelativeResize="0"/>
          <p:nvPr/>
        </p:nvPicPr>
        <p:blipFill rotWithShape="1">
          <a:blip r:embed="rId3"/>
          <a:srcRect/>
          <a:stretch>
            <a:fillRect/>
          </a:stretch>
        </p:blipFill>
        <p:spPr>
          <a:xfrm>
            <a:off x="-19050" y="5116512"/>
            <a:ext cx="9144000" cy="903287"/>
          </a:xfrm>
          <a:prstGeom prst="rect">
            <a:avLst/>
          </a:prstGeom>
          <a:noFill/>
          <a:ln>
            <a:noFill/>
          </a:ln>
        </p:spPr>
      </p:pic>
      <p:sp>
        <p:nvSpPr>
          <p:cNvPr id="763" name="Google Shape;763;p68"/>
          <p:cNvSpPr txBox="1"/>
          <p:nvPr/>
        </p:nvSpPr>
        <p:spPr>
          <a:xfrm>
            <a:off x="34925" y="4697412"/>
            <a:ext cx="9113837" cy="333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Verdana" panose="020B0604030504040204"/>
              <a:buNone/>
            </a:pPr>
            <a:r>
              <a:rPr lang="en-US" sz="1200" b="0" i="0" u="none">
                <a:solidFill>
                  <a:srgbClr val="000000"/>
                </a:solidFill>
                <a:latin typeface="Verdana" panose="020B0604030504040204"/>
                <a:ea typeface="Verdana" panose="020B0604030504040204"/>
                <a:cs typeface="Verdana" panose="020B0604030504040204"/>
                <a:sym typeface="Verdana" panose="020B0604030504040204"/>
              </a:rPr>
              <a:t>The node contains greater than the maximum number of elements i.e. 4, therefore split it and place the median node up to the parent.</a:t>
            </a:r>
            <a:endParaRPr lang="en-US" sz="1200" b="0" i="0" u="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76200" algn="l" rtl="0">
              <a:lnSpc>
                <a:spcPct val="100000"/>
              </a:lnSpc>
              <a:spcBef>
                <a:spcPts val="240"/>
              </a:spcBef>
              <a:spcAft>
                <a:spcPts val="0"/>
              </a:spcAft>
              <a:buClr>
                <a:schemeClr val="dk1"/>
              </a:buClr>
              <a:buSzPts val="1200"/>
              <a:buFont typeface="Arial" panose="020B0604020202020204"/>
              <a:buChar char="•"/>
            </a:pPr>
            <a:br>
              <a:rPr lang="en-US" sz="1200" b="0" i="0" u="none">
                <a:solidFill>
                  <a:schemeClr val="dk1"/>
                </a:solidFill>
                <a:latin typeface="Calibri" panose="020F0502020204030204"/>
                <a:ea typeface="Calibri" panose="020F0502020204030204"/>
                <a:cs typeface="Calibri" panose="020F0502020204030204"/>
                <a:sym typeface="Calibri" panose="020F0502020204030204"/>
              </a:rPr>
            </a:br>
            <a:endParaRPr lang="en-US" sz="1200" b="0" i="0" u="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Google Shape;768;p69"/>
          <p:cNvSpPr txBox="1">
            <a:spLocks noGrp="1"/>
          </p:cNvSpPr>
          <p:nvPr>
            <p:ph type="body" idx="1"/>
          </p:nvPr>
        </p:nvSpPr>
        <p:spPr>
          <a:xfrm>
            <a:off x="49212" y="2790825"/>
            <a:ext cx="9115425" cy="561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a:solidFill>
                  <a:srgbClr val="000000"/>
                </a:solidFill>
                <a:latin typeface="Verdana" panose="020B0604030504040204"/>
                <a:ea typeface="Verdana" panose="020B0604030504040204"/>
                <a:cs typeface="Verdana" panose="020B0604030504040204"/>
                <a:sym typeface="Verdana" panose="020B0604030504040204"/>
              </a:rPr>
              <a:t>Now, the index node contains 6 children and 5 keys which violates the B+ tree properties, therefore we need to split it, shown as follows</a:t>
            </a:r>
            <a:r>
              <a:rPr lang="en-US" sz="1000" b="0" i="0" u="none">
                <a:solidFill>
                  <a:srgbClr val="000000"/>
                </a:solidFill>
                <a:latin typeface="Verdana" panose="020B0604030504040204"/>
                <a:ea typeface="Verdana" panose="020B0604030504040204"/>
                <a:cs typeface="Verdana" panose="020B0604030504040204"/>
                <a:sym typeface="Verdana" panose="020B0604030504040204"/>
              </a:rPr>
              <a:t>.</a:t>
            </a:r>
            <a:endParaRPr lang="en-US" sz="1000" b="0" i="0" u="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200"/>
              </a:spcBef>
              <a:spcAft>
                <a:spcPts val="0"/>
              </a:spcAft>
              <a:buClr>
                <a:schemeClr val="dk1"/>
              </a:buClr>
              <a:buSzPts val="1000"/>
              <a:buFont typeface="Arial" panose="020B0604020202020204"/>
              <a:buNone/>
            </a:pPr>
            <a:br>
              <a:rPr lang="en-US" sz="1000" b="0" i="0" u="none">
                <a:solidFill>
                  <a:schemeClr val="dk1"/>
                </a:solidFill>
                <a:latin typeface="Calibri" panose="020F0502020204030204"/>
                <a:ea typeface="Calibri" panose="020F0502020204030204"/>
                <a:cs typeface="Calibri" panose="020F0502020204030204"/>
                <a:sym typeface="Calibri" panose="020F0502020204030204"/>
              </a:rPr>
            </a:br>
            <a:endParaRPr sz="1600" b="0" i="0" u="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41300" algn="l" rtl="0">
              <a:spcBef>
                <a:spcPts val="320"/>
              </a:spcBef>
              <a:spcAft>
                <a:spcPts val="0"/>
              </a:spcAft>
              <a:buClr>
                <a:schemeClr val="dk1"/>
              </a:buClr>
              <a:buSzPts val="1600"/>
              <a:buFont typeface="Arial" panose="020B0604020202020204"/>
              <a:buNone/>
            </a:pPr>
            <a:endParaRPr sz="1600" b="0" i="0" u="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9" name="Google Shape;769;p69"/>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Insertion in 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70" name="Google Shape;770;p69" descr="B + Tree"/>
          <p:cNvPicPr preferRelativeResize="0"/>
          <p:nvPr/>
        </p:nvPicPr>
        <p:blipFill rotWithShape="1">
          <a:blip r:embed="rId1"/>
          <a:srcRect/>
          <a:stretch>
            <a:fillRect/>
          </a:stretch>
        </p:blipFill>
        <p:spPr>
          <a:xfrm>
            <a:off x="30162" y="3962400"/>
            <a:ext cx="9144000" cy="2438400"/>
          </a:xfrm>
          <a:prstGeom prst="rect">
            <a:avLst/>
          </a:prstGeom>
          <a:noFill/>
          <a:ln>
            <a:noFill/>
          </a:ln>
        </p:spPr>
      </p:pic>
      <p:pic>
        <p:nvPicPr>
          <p:cNvPr id="771" name="Google Shape;771;p69" descr="B + Tree"/>
          <p:cNvPicPr preferRelativeResize="0"/>
          <p:nvPr/>
        </p:nvPicPr>
        <p:blipFill rotWithShape="1">
          <a:blip r:embed="rId2"/>
          <a:srcRect/>
          <a:stretch>
            <a:fillRect/>
          </a:stretch>
        </p:blipFill>
        <p:spPr>
          <a:xfrm>
            <a:off x="20637" y="1146175"/>
            <a:ext cx="9144000" cy="1216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panose="020B0604020202020204"/>
              <a:buChar char="•"/>
            </a:pPr>
            <a:r>
              <a:rPr lang="en-US" sz="1800" b="0" i="0" u="none">
                <a:solidFill>
                  <a:schemeClr val="dk1"/>
                </a:solidFill>
                <a:latin typeface="Calibri" panose="020F0502020204030204"/>
                <a:ea typeface="Calibri" panose="020F0502020204030204"/>
                <a:cs typeface="Calibri" panose="020F0502020204030204"/>
                <a:sym typeface="Calibri" panose="020F0502020204030204"/>
              </a:rPr>
              <a:t>Search</a:t>
            </a:r>
            <a:endParaRPr lang="en-US"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a:solidFill>
                  <a:schemeClr val="dk1"/>
                </a:solidFill>
                <a:latin typeface="Calibri" panose="020F0502020204030204"/>
                <a:ea typeface="Calibri" panose="020F0502020204030204"/>
                <a:cs typeface="Calibri" panose="020F0502020204030204"/>
                <a:sym typeface="Calibri" panose="020F0502020204030204"/>
              </a:rPr>
              <a:t>Insertion</a:t>
            </a:r>
            <a:endParaRPr lang="en-US"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a:solidFill>
                  <a:schemeClr val="dk1"/>
                </a:solidFill>
                <a:latin typeface="Calibri" panose="020F0502020204030204"/>
                <a:ea typeface="Calibri" panose="020F0502020204030204"/>
                <a:cs typeface="Calibri" panose="020F0502020204030204"/>
                <a:sym typeface="Calibri" panose="020F0502020204030204"/>
              </a:rPr>
              <a:t>Deletion</a:t>
            </a:r>
            <a:endParaRPr lang="en-US"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228600" algn="l" rtl="0">
              <a:spcBef>
                <a:spcPts val="360"/>
              </a:spcBef>
              <a:spcAft>
                <a:spcPts val="0"/>
              </a:spcAft>
              <a:buClr>
                <a:schemeClr val="dk1"/>
              </a:buClr>
              <a:buSzPts val="1800"/>
              <a:buFont typeface="Arial" panose="020B0604020202020204"/>
              <a:buNone/>
            </a:pPr>
            <a:endParaRPr sz="18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9" name="Google Shape;179;p28"/>
          <p:cNvSpPr/>
          <p:nvPr/>
        </p:nvSpPr>
        <p:spPr>
          <a:xfrm>
            <a:off x="0" y="0"/>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strike="noStrike" cap="none">
                <a:solidFill>
                  <a:schemeClr val="lt1"/>
                </a:solidFill>
                <a:latin typeface="Calibri" panose="020F0502020204030204"/>
                <a:ea typeface="Calibri" panose="020F0502020204030204"/>
                <a:cs typeface="Calibri" panose="020F0502020204030204"/>
                <a:sym typeface="Calibri" panose="020F0502020204030204"/>
              </a:rPr>
              <a:t>Operations on B – Tree</a:t>
            </a:r>
            <a:endParaRPr lang="en-US" sz="4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775"/>
        <p:cNvGrpSpPr/>
        <p:nvPr/>
      </p:nvGrpSpPr>
      <p:grpSpPr>
        <a:xfrm>
          <a:off x="0" y="0"/>
          <a:ext cx="0" cy="0"/>
          <a:chOff x="0" y="0"/>
          <a:chExt cx="0" cy="0"/>
        </a:xfrm>
      </p:grpSpPr>
      <p:sp>
        <p:nvSpPr>
          <p:cNvPr id="776" name="Google Shape;776;p70"/>
          <p:cNvSpPr txBox="1">
            <a:spLocks noGrp="1"/>
          </p:cNvSpPr>
          <p:nvPr>
            <p:ph type="body" idx="1"/>
          </p:nvPr>
        </p:nvSpPr>
        <p:spPr>
          <a:xfrm>
            <a:off x="49212" y="1038225"/>
            <a:ext cx="9115425" cy="24669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10B38"/>
              </a:buClr>
              <a:buSzPts val="2000"/>
              <a:buFont typeface="Arial" panose="020B0604020202020204"/>
              <a:buChar char="•"/>
            </a:pPr>
            <a:r>
              <a:rPr lang="en-US" sz="2000" b="0" i="0" u="none">
                <a:solidFill>
                  <a:srgbClr val="610B38"/>
                </a:solidFill>
                <a:latin typeface="Calibri" panose="020F0502020204030204"/>
                <a:ea typeface="Calibri" panose="020F0502020204030204"/>
                <a:cs typeface="Calibri" panose="020F0502020204030204"/>
                <a:sym typeface="Calibri" panose="020F0502020204030204"/>
              </a:rPr>
              <a:t>Deletion in B+ Tree</a:t>
            </a:r>
            <a:endParaRPr lang="en-US" sz="2000" b="0" i="0" u="none">
              <a:solidFill>
                <a:srgbClr val="610B38"/>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280"/>
              </a:spcBef>
              <a:spcAft>
                <a:spcPts val="0"/>
              </a:spcAft>
              <a:buClr>
                <a:srgbClr val="000000"/>
              </a:buClr>
              <a:buSzPts val="1400"/>
              <a:buFont typeface="Arial" panose="020B0604020202020204"/>
              <a:buNone/>
            </a:pPr>
            <a:r>
              <a:rPr lang="en-US" sz="1400" b="1" i="0" u="none">
                <a:solidFill>
                  <a:srgbClr val="000000"/>
                </a:solidFill>
                <a:latin typeface="Verdana" panose="020B0604030504040204"/>
                <a:ea typeface="Verdana" panose="020B0604030504040204"/>
                <a:cs typeface="Verdana" panose="020B0604030504040204"/>
                <a:sym typeface="Verdana" panose="020B0604030504040204"/>
              </a:rPr>
              <a:t>Step 1:</a:t>
            </a:r>
            <a:r>
              <a:rPr lang="en-US" sz="1400" b="0" i="0" u="none">
                <a:solidFill>
                  <a:srgbClr val="000000"/>
                </a:solidFill>
                <a:latin typeface="Verdana" panose="020B0604030504040204"/>
                <a:ea typeface="Verdana" panose="020B0604030504040204"/>
                <a:cs typeface="Verdana" panose="020B0604030504040204"/>
                <a:sym typeface="Verdana" panose="020B0604030504040204"/>
              </a:rPr>
              <a:t> Delete the key and data from the leaves.</a:t>
            </a:r>
            <a:endParaRPr lang="en-US" sz="1400" b="0" i="0" u="none">
              <a:solidFill>
                <a:srgbClr val="000000"/>
              </a:solidFill>
              <a:latin typeface="Verdana" panose="020B0604030504040204"/>
              <a:ea typeface="Verdana" panose="020B0604030504040204"/>
              <a:cs typeface="Verdana" panose="020B0604030504040204"/>
              <a:sym typeface="Verdana" panose="020B0604030504040204"/>
            </a:endParaRPr>
          </a:p>
          <a:p>
            <a:pPr marL="342900" marR="0" lvl="0" indent="-342900" algn="l" rtl="0">
              <a:lnSpc>
                <a:spcPct val="100000"/>
              </a:lnSpc>
              <a:spcBef>
                <a:spcPts val="280"/>
              </a:spcBef>
              <a:spcAft>
                <a:spcPts val="0"/>
              </a:spcAft>
              <a:buClr>
                <a:srgbClr val="000000"/>
              </a:buClr>
              <a:buSzPts val="1400"/>
              <a:buFont typeface="Arial" panose="020B0604020202020204"/>
              <a:buNone/>
            </a:pPr>
            <a:r>
              <a:rPr lang="en-US" sz="1400" b="1" i="0" u="none">
                <a:solidFill>
                  <a:srgbClr val="000000"/>
                </a:solidFill>
                <a:latin typeface="Verdana" panose="020B0604030504040204"/>
                <a:ea typeface="Verdana" panose="020B0604030504040204"/>
                <a:cs typeface="Verdana" panose="020B0604030504040204"/>
                <a:sym typeface="Verdana" panose="020B0604030504040204"/>
              </a:rPr>
              <a:t>Step 2:</a:t>
            </a:r>
            <a:r>
              <a:rPr lang="en-US" sz="1400" b="0" i="0" u="none">
                <a:solidFill>
                  <a:srgbClr val="000000"/>
                </a:solidFill>
                <a:latin typeface="Verdana" panose="020B0604030504040204"/>
                <a:ea typeface="Verdana" panose="020B0604030504040204"/>
                <a:cs typeface="Verdana" panose="020B0604030504040204"/>
                <a:sym typeface="Verdana" panose="020B0604030504040204"/>
              </a:rPr>
              <a:t> if the leaf node contains less than minimum number of elements, merge down the node with its sibling and delete the key in between them.</a:t>
            </a:r>
            <a:endParaRPr lang="en-US" sz="1400" b="0" i="0" u="none">
              <a:solidFill>
                <a:srgbClr val="000000"/>
              </a:solidFill>
              <a:latin typeface="Verdana" panose="020B0604030504040204"/>
              <a:ea typeface="Verdana" panose="020B0604030504040204"/>
              <a:cs typeface="Verdana" panose="020B0604030504040204"/>
              <a:sym typeface="Verdana" panose="020B0604030504040204"/>
            </a:endParaRPr>
          </a:p>
          <a:p>
            <a:pPr marL="342900" marR="0" lvl="0" indent="-342900" algn="l" rtl="0">
              <a:lnSpc>
                <a:spcPct val="100000"/>
              </a:lnSpc>
              <a:spcBef>
                <a:spcPts val="280"/>
              </a:spcBef>
              <a:spcAft>
                <a:spcPts val="0"/>
              </a:spcAft>
              <a:buClr>
                <a:srgbClr val="000000"/>
              </a:buClr>
              <a:buSzPts val="1400"/>
              <a:buFont typeface="Arial" panose="020B0604020202020204"/>
              <a:buNone/>
            </a:pPr>
            <a:r>
              <a:rPr lang="en-US" sz="1400" b="1" i="0" u="none">
                <a:solidFill>
                  <a:srgbClr val="000000"/>
                </a:solidFill>
                <a:latin typeface="Verdana" panose="020B0604030504040204"/>
                <a:ea typeface="Verdana" panose="020B0604030504040204"/>
                <a:cs typeface="Verdana" panose="020B0604030504040204"/>
                <a:sym typeface="Verdana" panose="020B0604030504040204"/>
              </a:rPr>
              <a:t>Step 3:</a:t>
            </a:r>
            <a:r>
              <a:rPr lang="en-US" sz="1400" b="0" i="0" u="none">
                <a:solidFill>
                  <a:srgbClr val="000000"/>
                </a:solidFill>
                <a:latin typeface="Verdana" panose="020B0604030504040204"/>
                <a:ea typeface="Verdana" panose="020B0604030504040204"/>
                <a:cs typeface="Verdana" panose="020B0604030504040204"/>
                <a:sym typeface="Verdana" panose="020B0604030504040204"/>
              </a:rPr>
              <a:t> if the index node contains less than minimum number of elements, merge the node with the sibling and move down the key in between them.</a:t>
            </a:r>
            <a:endParaRPr lang="en-US" sz="1400" b="0" i="0" u="none">
              <a:solidFill>
                <a:srgbClr val="000000"/>
              </a:solidFill>
              <a:latin typeface="Verdana" panose="020B0604030504040204"/>
              <a:ea typeface="Verdana" panose="020B0604030504040204"/>
              <a:cs typeface="Verdana" panose="020B0604030504040204"/>
              <a:sym typeface="Verdana" panose="020B0604030504040204"/>
            </a:endParaRPr>
          </a:p>
          <a:p>
            <a:pPr marL="342900" marR="0" lvl="0" indent="-342900" algn="l" rtl="0">
              <a:lnSpc>
                <a:spcPct val="100000"/>
              </a:lnSpc>
              <a:spcBef>
                <a:spcPts val="280"/>
              </a:spcBef>
              <a:spcAft>
                <a:spcPts val="0"/>
              </a:spcAft>
              <a:buClr>
                <a:schemeClr val="dk1"/>
              </a:buClr>
              <a:buSzPts val="1400"/>
              <a:buFont typeface="Arial" panose="020B0604020202020204"/>
              <a:buNone/>
            </a:pPr>
            <a:endParaRPr sz="1400" b="0" i="0" u="none">
              <a:solidFill>
                <a:srgbClr val="000000"/>
              </a:solidFill>
              <a:latin typeface="Verdana" panose="020B0604030504040204"/>
              <a:ea typeface="Verdana" panose="020B0604030504040204"/>
              <a:cs typeface="Verdana" panose="020B0604030504040204"/>
              <a:sym typeface="Verdana" panose="020B0604030504040204"/>
            </a:endParaRPr>
          </a:p>
          <a:p>
            <a:pPr marL="342900" marR="0" lvl="0" indent="-342900" algn="l" rtl="0">
              <a:lnSpc>
                <a:spcPct val="100000"/>
              </a:lnSpc>
              <a:spcBef>
                <a:spcPts val="0"/>
              </a:spcBef>
              <a:spcAft>
                <a:spcPts val="0"/>
              </a:spcAft>
              <a:buClr>
                <a:srgbClr val="610B4B"/>
              </a:buClr>
              <a:buSzPts val="1600"/>
              <a:buFont typeface="Arial" panose="020B0604020202020204"/>
              <a:buChar char="•"/>
            </a:pPr>
            <a:r>
              <a:rPr lang="en-US" sz="1600" b="0" i="0" u="none">
                <a:solidFill>
                  <a:srgbClr val="610B4B"/>
                </a:solidFill>
                <a:latin typeface="Arial" panose="020B0604020202020204"/>
                <a:ea typeface="Arial" panose="020B0604020202020204"/>
                <a:cs typeface="Arial" panose="020B0604020202020204"/>
                <a:sym typeface="Arial" panose="020B0604020202020204"/>
              </a:rPr>
              <a:t>Example :</a:t>
            </a:r>
            <a:endParaRPr lang="en-US" sz="1600" b="0" i="0" u="none">
              <a:solidFill>
                <a:srgbClr val="610B4B"/>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None/>
            </a:pPr>
            <a:r>
              <a:rPr lang="en-US" sz="1400" b="0" i="0" u="none">
                <a:solidFill>
                  <a:srgbClr val="000000"/>
                </a:solidFill>
                <a:latin typeface="Verdana" panose="020B0604030504040204"/>
                <a:ea typeface="Verdana" panose="020B0604030504040204"/>
                <a:cs typeface="Verdana" panose="020B0604030504040204"/>
                <a:sym typeface="Verdana" panose="020B0604030504040204"/>
              </a:rPr>
              <a:t>Delete the key 200 from the B+ Tree of order 5 shown in the following figure.</a:t>
            </a:r>
            <a:endParaRPr sz="1400" b="0" i="0" u="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54000" algn="l" rtl="0">
              <a:spcBef>
                <a:spcPts val="280"/>
              </a:spcBef>
              <a:spcAft>
                <a:spcPts val="0"/>
              </a:spcAft>
              <a:buClr>
                <a:schemeClr val="dk1"/>
              </a:buClr>
              <a:buSzPts val="1400"/>
              <a:buFont typeface="Arial" panose="020B0604020202020204"/>
              <a:buNone/>
            </a:pPr>
            <a:endParaRPr sz="1400" b="0" i="0" u="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7" name="Google Shape;777;p70"/>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Deletion in 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78" name="Google Shape;778;p70" descr="B + Tree"/>
          <p:cNvPicPr preferRelativeResize="0"/>
          <p:nvPr/>
        </p:nvPicPr>
        <p:blipFill rotWithShape="1">
          <a:blip r:embed="rId1"/>
          <a:srcRect/>
          <a:stretch>
            <a:fillRect/>
          </a:stretch>
        </p:blipFill>
        <p:spPr>
          <a:xfrm>
            <a:off x="0" y="3508375"/>
            <a:ext cx="9144000" cy="1987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782"/>
        <p:cNvGrpSpPr/>
        <p:nvPr/>
      </p:nvGrpSpPr>
      <p:grpSpPr>
        <a:xfrm>
          <a:off x="0" y="0"/>
          <a:ext cx="0" cy="0"/>
          <a:chOff x="0" y="0"/>
          <a:chExt cx="0" cy="0"/>
        </a:xfrm>
      </p:grpSpPr>
      <p:sp>
        <p:nvSpPr>
          <p:cNvPr id="783" name="Google Shape;783;p71"/>
          <p:cNvSpPr txBox="1">
            <a:spLocks noGrp="1"/>
          </p:cNvSpPr>
          <p:nvPr>
            <p:ph type="body" idx="1"/>
          </p:nvPr>
        </p:nvSpPr>
        <p:spPr>
          <a:xfrm>
            <a:off x="49212" y="1038225"/>
            <a:ext cx="9115425" cy="5619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10B4B"/>
              </a:buClr>
              <a:buSzPts val="1600"/>
              <a:buFont typeface="Arial" panose="020B0604020202020204"/>
              <a:buChar char="•"/>
            </a:pPr>
            <a:r>
              <a:rPr lang="en-US" sz="1600" b="0" i="0" u="none">
                <a:solidFill>
                  <a:srgbClr val="610B4B"/>
                </a:solidFill>
                <a:latin typeface="Arial" panose="020B0604020202020204"/>
                <a:ea typeface="Arial" panose="020B0604020202020204"/>
                <a:cs typeface="Arial" panose="020B0604020202020204"/>
                <a:sym typeface="Arial" panose="020B0604020202020204"/>
              </a:rPr>
              <a:t>Example :</a:t>
            </a:r>
            <a:endParaRPr lang="en-US" sz="1600" b="0" i="0" u="none">
              <a:solidFill>
                <a:srgbClr val="610B4B"/>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600"/>
              <a:buFont typeface="Arial" panose="020B0604020202020204"/>
              <a:buNone/>
            </a:pPr>
            <a:r>
              <a:rPr lang="en-US" sz="1600" b="0" i="0" u="none">
                <a:solidFill>
                  <a:srgbClr val="000000"/>
                </a:solidFill>
                <a:latin typeface="Verdana" panose="020B0604030504040204"/>
                <a:ea typeface="Verdana" panose="020B0604030504040204"/>
                <a:cs typeface="Verdana" panose="020B0604030504040204"/>
                <a:sym typeface="Verdana" panose="020B0604030504040204"/>
              </a:rPr>
              <a:t>Delete the key 200 from the B+ Tree shown in the following figure.</a:t>
            </a:r>
            <a:endParaRPr sz="1600" b="0" i="0" u="none">
              <a:solidFill>
                <a:srgbClr val="000000"/>
              </a:solidFill>
              <a:latin typeface="Calibri" panose="020F0502020204030204"/>
              <a:ea typeface="Calibri" panose="020F0502020204030204"/>
              <a:cs typeface="Calibri" panose="020F0502020204030204"/>
              <a:sym typeface="Calibri" panose="020F0502020204030204"/>
            </a:endParaRPr>
          </a:p>
          <a:p>
            <a:pPr marL="342900" marR="0" lvl="0" indent="-241300" algn="l" rtl="0">
              <a:spcBef>
                <a:spcPts val="320"/>
              </a:spcBef>
              <a:spcAft>
                <a:spcPts val="0"/>
              </a:spcAft>
              <a:buClr>
                <a:schemeClr val="dk1"/>
              </a:buClr>
              <a:buSzPts val="1600"/>
              <a:buFont typeface="Arial" panose="020B0604020202020204"/>
              <a:buNone/>
            </a:pPr>
            <a:endParaRPr sz="1600" b="0" i="0" u="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4" name="Google Shape;784;p71"/>
          <p:cNvSpPr/>
          <p:nvPr/>
        </p:nvSpPr>
        <p:spPr>
          <a:xfrm>
            <a:off x="0" y="-28575"/>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a:solidFill>
                  <a:schemeClr val="lt1"/>
                </a:solidFill>
                <a:latin typeface="Calibri" panose="020F0502020204030204"/>
                <a:ea typeface="Calibri" panose="020F0502020204030204"/>
                <a:cs typeface="Calibri" panose="020F0502020204030204"/>
                <a:sym typeface="Calibri" panose="020F0502020204030204"/>
              </a:rPr>
              <a:t>Insertion in B+ Tree</a:t>
            </a:r>
            <a:endParaRPr lang="en-US" sz="4800" b="0" i="0"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85" name="Google Shape;785;p71"/>
          <p:cNvSpPr txBox="1"/>
          <p:nvPr/>
        </p:nvSpPr>
        <p:spPr>
          <a:xfrm>
            <a:off x="49212" y="3781425"/>
            <a:ext cx="9115425" cy="333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Verdana" panose="020B0604030504040204"/>
              <a:buNone/>
            </a:pPr>
            <a:r>
              <a:rPr lang="en-US" sz="1400" b="0" i="0" u="none">
                <a:solidFill>
                  <a:srgbClr val="000000"/>
                </a:solidFill>
                <a:latin typeface="Verdana" panose="020B0604030504040204"/>
                <a:ea typeface="Verdana" panose="020B0604030504040204"/>
                <a:cs typeface="Verdana" panose="020B0604030504040204"/>
                <a:sym typeface="Verdana" panose="020B0604030504040204"/>
              </a:rPr>
              <a:t>200 is present in the right sub-tree of 190, after 195. delete it.</a:t>
            </a:r>
            <a:endParaRPr lang="en-US" sz="1400" b="0" i="0" u="none">
              <a:solidFill>
                <a:srgbClr val="000000"/>
              </a:solidFill>
              <a:latin typeface="Verdana" panose="020B0604030504040204"/>
              <a:ea typeface="Verdana" panose="020B0604030504040204"/>
              <a:cs typeface="Verdana" panose="020B0604030504040204"/>
              <a:sym typeface="Verdana" panose="020B0604030504040204"/>
            </a:endParaRPr>
          </a:p>
        </p:txBody>
      </p:sp>
      <p:pic>
        <p:nvPicPr>
          <p:cNvPr id="786" name="Google Shape;786;p71" descr="B + Tree"/>
          <p:cNvPicPr preferRelativeResize="0"/>
          <p:nvPr/>
        </p:nvPicPr>
        <p:blipFill rotWithShape="1">
          <a:blip r:embed="rId1"/>
          <a:srcRect/>
          <a:stretch>
            <a:fillRect/>
          </a:stretch>
        </p:blipFill>
        <p:spPr>
          <a:xfrm>
            <a:off x="304800" y="1555750"/>
            <a:ext cx="8382000" cy="1797050"/>
          </a:xfrm>
          <a:prstGeom prst="rect">
            <a:avLst/>
          </a:prstGeom>
          <a:noFill/>
          <a:ln>
            <a:noFill/>
          </a:ln>
        </p:spPr>
      </p:pic>
      <p:pic>
        <p:nvPicPr>
          <p:cNvPr id="787" name="Google Shape;787;p71" descr="B + Tree"/>
          <p:cNvPicPr preferRelativeResize="0"/>
          <p:nvPr/>
        </p:nvPicPr>
        <p:blipFill rotWithShape="1">
          <a:blip r:embed="rId2"/>
          <a:srcRect/>
          <a:stretch>
            <a:fillRect/>
          </a:stretch>
        </p:blipFill>
        <p:spPr>
          <a:xfrm>
            <a:off x="304800" y="4370387"/>
            <a:ext cx="8382000" cy="1725612"/>
          </a:xfrm>
          <a:prstGeom prst="rect">
            <a:avLst/>
          </a:prstGeom>
          <a:noFill/>
          <a:ln>
            <a:noFill/>
          </a:ln>
        </p:spPr>
      </p:pic>
      <p:pic>
        <p:nvPicPr>
          <p:cNvPr id="788" name="Google Shape;788;p71"/>
          <p:cNvPicPr preferRelativeResize="0"/>
          <p:nvPr/>
        </p:nvPicPr>
        <p:blipFill rotWithShape="1">
          <a:blip r:embed="rId3"/>
          <a:srcRect/>
          <a:stretch>
            <a:fillRect/>
          </a:stretch>
        </p:blipFill>
        <p:spPr>
          <a:xfrm>
            <a:off x="7921625" y="5445125"/>
            <a:ext cx="1136650" cy="1327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792"/>
        <p:cNvGrpSpPr/>
        <p:nvPr/>
      </p:nvGrpSpPr>
      <p:grpSpPr>
        <a:xfrm>
          <a:off x="0" y="0"/>
          <a:ext cx="0" cy="0"/>
          <a:chOff x="0" y="0"/>
          <a:chExt cx="0" cy="0"/>
        </a:xfrm>
      </p:grpSpPr>
      <p:pic>
        <p:nvPicPr>
          <p:cNvPr id="793" name="Google Shape;793;p72" descr="B + Tree"/>
          <p:cNvPicPr preferRelativeResize="0"/>
          <p:nvPr/>
        </p:nvPicPr>
        <p:blipFill rotWithShape="1">
          <a:blip r:embed="rId1"/>
          <a:srcRect/>
          <a:stretch>
            <a:fillRect/>
          </a:stretch>
        </p:blipFill>
        <p:spPr>
          <a:xfrm>
            <a:off x="0" y="685800"/>
            <a:ext cx="9144000" cy="1828800"/>
          </a:xfrm>
          <a:prstGeom prst="rect">
            <a:avLst/>
          </a:prstGeom>
          <a:noFill/>
          <a:ln>
            <a:noFill/>
          </a:ln>
        </p:spPr>
      </p:pic>
      <p:sp>
        <p:nvSpPr>
          <p:cNvPr id="794" name="Google Shape;794;p72"/>
          <p:cNvSpPr txBox="1"/>
          <p:nvPr/>
        </p:nvSpPr>
        <p:spPr>
          <a:xfrm>
            <a:off x="228600" y="152400"/>
            <a:ext cx="9113837" cy="333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Verdana" panose="020B0604030504040204"/>
              <a:buNone/>
            </a:pPr>
            <a:r>
              <a:rPr lang="en-US" sz="1400" b="0" i="0" u="none">
                <a:solidFill>
                  <a:srgbClr val="000000"/>
                </a:solidFill>
                <a:latin typeface="Verdana" panose="020B0604030504040204"/>
                <a:ea typeface="Verdana" panose="020B0604030504040204"/>
                <a:cs typeface="Verdana" panose="020B0604030504040204"/>
                <a:sym typeface="Verdana" panose="020B0604030504040204"/>
              </a:rPr>
              <a:t>Merge the two nodes by using 195, 190, 154 and 129.</a:t>
            </a:r>
            <a:endParaRPr lang="en-US" sz="1400" b="0" i="0" u="none">
              <a:solidFill>
                <a:srgbClr val="000000"/>
              </a:solidFill>
              <a:latin typeface="Verdana" panose="020B0604030504040204"/>
              <a:ea typeface="Verdana" panose="020B0604030504040204"/>
              <a:cs typeface="Verdana" panose="020B0604030504040204"/>
              <a:sym typeface="Verdana" panose="020B0604030504040204"/>
            </a:endParaRPr>
          </a:p>
        </p:txBody>
      </p:sp>
      <p:sp>
        <p:nvSpPr>
          <p:cNvPr id="795" name="Google Shape;795;p72"/>
          <p:cNvSpPr txBox="1"/>
          <p:nvPr/>
        </p:nvSpPr>
        <p:spPr>
          <a:xfrm>
            <a:off x="30162" y="3071812"/>
            <a:ext cx="9113837" cy="333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Verdana" panose="020B0604030504040204"/>
              <a:buNone/>
            </a:pPr>
            <a:r>
              <a:rPr lang="en-US" sz="1400" b="0" i="0" u="none">
                <a:solidFill>
                  <a:srgbClr val="000000"/>
                </a:solidFill>
                <a:latin typeface="Verdana" panose="020B0604030504040204"/>
                <a:ea typeface="Verdana" panose="020B0604030504040204"/>
                <a:cs typeface="Verdana" panose="020B0604030504040204"/>
                <a:sym typeface="Verdana" panose="020B0604030504040204"/>
              </a:rPr>
              <a:t>Now, element 120 is the single element present in the node which is violating the B+ Tree properties. Therefore, we need to merge it by using 60, 78, 108 and 120.</a:t>
            </a:r>
            <a:endParaRPr lang="en-US" sz="1400" b="0" i="0" u="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280"/>
              </a:spcBef>
              <a:spcAft>
                <a:spcPts val="0"/>
              </a:spcAft>
              <a:buClr>
                <a:srgbClr val="000000"/>
              </a:buClr>
              <a:buSzPts val="1400"/>
              <a:buFont typeface="Verdana" panose="020B0604030504040204"/>
              <a:buNone/>
            </a:pPr>
            <a:r>
              <a:rPr lang="en-US" sz="1400" b="0" i="0" u="none">
                <a:solidFill>
                  <a:srgbClr val="000000"/>
                </a:solidFill>
                <a:latin typeface="Verdana" panose="020B0604030504040204"/>
                <a:ea typeface="Verdana" panose="020B0604030504040204"/>
                <a:cs typeface="Verdana" panose="020B0604030504040204"/>
                <a:sym typeface="Verdana" panose="020B0604030504040204"/>
              </a:rPr>
              <a:t>Now, the height of B+ tree will be decreased by 1.</a:t>
            </a:r>
            <a:endParaRPr lang="en-US" sz="1400" b="0" i="0" u="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400" b="0" i="0" u="none">
              <a:solidFill>
                <a:srgbClr val="000000"/>
              </a:solidFill>
              <a:latin typeface="Verdana" panose="020B0604030504040204"/>
              <a:ea typeface="Verdana" panose="020B0604030504040204"/>
              <a:cs typeface="Verdana" panose="020B0604030504040204"/>
              <a:sym typeface="Verdana" panose="020B0604030504040204"/>
            </a:endParaRPr>
          </a:p>
        </p:txBody>
      </p:sp>
      <p:pic>
        <p:nvPicPr>
          <p:cNvPr id="796" name="Google Shape;796;p72" descr="B + Tree"/>
          <p:cNvPicPr preferRelativeResize="0"/>
          <p:nvPr/>
        </p:nvPicPr>
        <p:blipFill rotWithShape="1">
          <a:blip r:embed="rId2"/>
          <a:srcRect/>
          <a:stretch>
            <a:fillRect/>
          </a:stretch>
        </p:blipFill>
        <p:spPr>
          <a:xfrm>
            <a:off x="25400" y="4225925"/>
            <a:ext cx="9144000" cy="1184275"/>
          </a:xfrm>
          <a:prstGeom prst="rect">
            <a:avLst/>
          </a:prstGeom>
          <a:noFill/>
          <a:ln>
            <a:noFill/>
          </a:ln>
        </p:spPr>
      </p:pic>
      <p:pic>
        <p:nvPicPr>
          <p:cNvPr id="797" name="Google Shape;797;p72"/>
          <p:cNvPicPr preferRelativeResize="0"/>
          <p:nvPr/>
        </p:nvPicPr>
        <p:blipFill rotWithShape="1">
          <a:blip r:embed="rId3"/>
          <a:srcRect/>
          <a:stretch>
            <a:fillRect/>
          </a:stretch>
        </p:blipFill>
        <p:spPr>
          <a:xfrm>
            <a:off x="5495925" y="1076325"/>
            <a:ext cx="2755900" cy="901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9"/>
          <p:cNvSpPr txBox="1">
            <a:spLocks noGrp="1"/>
          </p:cNvSpPr>
          <p:nvPr>
            <p:ph type="body" idx="1"/>
          </p:nvPr>
        </p:nvSpPr>
        <p:spPr>
          <a:xfrm>
            <a:off x="228600" y="1600200"/>
            <a:ext cx="89154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panose="020B0604020202020204"/>
              <a:buChar char="•"/>
            </a:pPr>
            <a:r>
              <a:rPr lang="en-US" sz="1800" b="0" i="0" u="none">
                <a:solidFill>
                  <a:schemeClr val="dk1"/>
                </a:solidFill>
                <a:latin typeface="Calibri" panose="020F0502020204030204"/>
                <a:ea typeface="Calibri" panose="020F0502020204030204"/>
                <a:cs typeface="Calibri" panose="020F0502020204030204"/>
                <a:sym typeface="Calibri" panose="020F0502020204030204"/>
              </a:rPr>
              <a:t>Similar to BST.</a:t>
            </a:r>
            <a:endParaRPr lang="en-US"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100000"/>
              </a:lnSpc>
              <a:spcBef>
                <a:spcPts val="360"/>
              </a:spcBef>
              <a:spcAft>
                <a:spcPts val="0"/>
              </a:spcAft>
              <a:buClr>
                <a:schemeClr val="dk1"/>
              </a:buClr>
              <a:buSzPts val="1800"/>
              <a:buFont typeface="Arial" panose="020B0604020202020204"/>
              <a:buNone/>
            </a:pPr>
            <a:endParaRPr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a:solidFill>
                  <a:schemeClr val="dk1"/>
                </a:solidFill>
                <a:latin typeface="Calibri" panose="020F0502020204030204"/>
                <a:ea typeface="Calibri" panose="020F0502020204030204"/>
                <a:cs typeface="Calibri" panose="020F0502020204030204"/>
                <a:sym typeface="Calibri" panose="020F0502020204030204"/>
              </a:rPr>
              <a:t>In BST , serach starts from root node and each time we make a 2-way decision (either go to left or to right)</a:t>
            </a:r>
            <a:endParaRPr lang="en-US"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100000"/>
              </a:lnSpc>
              <a:spcBef>
                <a:spcPts val="360"/>
              </a:spcBef>
              <a:spcAft>
                <a:spcPts val="0"/>
              </a:spcAft>
              <a:buClr>
                <a:schemeClr val="dk1"/>
              </a:buClr>
              <a:buSzPts val="1800"/>
              <a:buFont typeface="Arial" panose="020B0604020202020204"/>
              <a:buNone/>
            </a:pPr>
            <a:endParaRPr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a:solidFill>
                  <a:schemeClr val="dk1"/>
                </a:solidFill>
                <a:latin typeface="Calibri" panose="020F0502020204030204"/>
                <a:ea typeface="Calibri" panose="020F0502020204030204"/>
                <a:cs typeface="Calibri" panose="020F0502020204030204"/>
                <a:sym typeface="Calibri" panose="020F0502020204030204"/>
              </a:rPr>
              <a:t>In B –Tree also search process starts from root  but every time we make n-way decision where n is no. of children of that node.</a:t>
            </a:r>
            <a:endParaRPr lang="en-US"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228600" algn="l" rtl="0">
              <a:lnSpc>
                <a:spcPct val="100000"/>
              </a:lnSpc>
              <a:spcBef>
                <a:spcPts val="360"/>
              </a:spcBef>
              <a:spcAft>
                <a:spcPts val="0"/>
              </a:spcAft>
              <a:buClr>
                <a:schemeClr val="dk1"/>
              </a:buClr>
              <a:buSzPts val="1800"/>
              <a:buFont typeface="Arial" panose="020B0604020202020204"/>
              <a:buNone/>
            </a:pPr>
            <a:endParaRPr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00000"/>
              </a:lnSpc>
              <a:spcBef>
                <a:spcPts val="360"/>
              </a:spcBef>
              <a:spcAft>
                <a:spcPts val="0"/>
              </a:spcAft>
              <a:buClr>
                <a:schemeClr val="dk1"/>
              </a:buClr>
              <a:buSzPts val="1800"/>
              <a:buFont typeface="Arial" panose="020B0604020202020204"/>
              <a:buChar char="•"/>
            </a:pPr>
            <a:r>
              <a:rPr lang="en-US" sz="1800" b="0" i="0" u="none">
                <a:solidFill>
                  <a:schemeClr val="dk1"/>
                </a:solidFill>
                <a:latin typeface="Calibri" panose="020F0502020204030204"/>
                <a:ea typeface="Calibri" panose="020F0502020204030204"/>
                <a:cs typeface="Calibri" panose="020F0502020204030204"/>
                <a:sym typeface="Calibri" panose="020F0502020204030204"/>
              </a:rPr>
              <a:t>Steps:   </a:t>
            </a:r>
            <a:endParaRPr lang="en-US" sz="1800" b="0" i="0" u="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228600" algn="l" rtl="0">
              <a:spcBef>
                <a:spcPts val="360"/>
              </a:spcBef>
              <a:spcAft>
                <a:spcPts val="0"/>
              </a:spcAft>
              <a:buClr>
                <a:schemeClr val="dk1"/>
              </a:buClr>
              <a:buSzPts val="1800"/>
              <a:buFont typeface="Arial" panose="020B0604020202020204"/>
              <a:buNone/>
            </a:pPr>
            <a:endParaRPr sz="18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5" name="Google Shape;185;p29"/>
          <p:cNvSpPr/>
          <p:nvPr/>
        </p:nvSpPr>
        <p:spPr>
          <a:xfrm>
            <a:off x="0" y="0"/>
            <a:ext cx="9144000" cy="1066800"/>
          </a:xfrm>
          <a:prstGeom prst="roundRect">
            <a:avLst>
              <a:gd name="adj" fmla="val 0"/>
            </a:avLst>
          </a:prstGeom>
          <a:solidFill>
            <a:srgbClr val="17375E"/>
          </a:solidFill>
          <a:ln w="25400" cap="flat" cmpd="sng">
            <a:solidFill>
              <a:srgbClr val="4F62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alibri" panose="020F0502020204030204"/>
              <a:buNone/>
            </a:pPr>
            <a:r>
              <a:rPr lang="en-US" sz="4800" b="0" i="0" u="none" strike="noStrike" cap="none">
                <a:solidFill>
                  <a:schemeClr val="lt1"/>
                </a:solidFill>
                <a:latin typeface="Calibri" panose="020F0502020204030204"/>
                <a:ea typeface="Calibri" panose="020F0502020204030204"/>
                <a:cs typeface="Calibri" panose="020F0502020204030204"/>
                <a:sym typeface="Calibri" panose="020F0502020204030204"/>
              </a:rPr>
              <a:t>Search Operations on B–Tree</a:t>
            </a:r>
            <a:endParaRPr lang="en-US" sz="4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pic>
        <p:nvPicPr>
          <p:cNvPr id="190" name="Google Shape;190;p30"/>
          <p:cNvPicPr preferRelativeResize="0"/>
          <p:nvPr/>
        </p:nvPicPr>
        <p:blipFill rotWithShape="1">
          <a:blip r:embed="rId1"/>
          <a:srcRect/>
          <a:stretch>
            <a:fillRect/>
          </a:stretch>
        </p:blipFill>
        <p:spPr>
          <a:xfrm>
            <a:off x="838200" y="0"/>
            <a:ext cx="69342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sp>
        <p:nvSpPr>
          <p:cNvPr id="195" name="Google Shape;195;p31"/>
          <p:cNvSpPr txBox="1">
            <a:spLocks noGrp="1"/>
          </p:cNvSpPr>
          <p:nvPr>
            <p:ph type="body" idx="1"/>
          </p:nvPr>
        </p:nvSpPr>
        <p:spPr>
          <a:xfrm>
            <a:off x="8001000" y="228600"/>
            <a:ext cx="1295400" cy="381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200"/>
              <a:buFont typeface="Arial" panose="020B0604020202020204"/>
              <a:buChar char="•"/>
            </a:pPr>
            <a:r>
              <a:rPr lang="en-US" sz="1200" b="1" i="0" u="none">
                <a:solidFill>
                  <a:schemeClr val="dk1"/>
                </a:solidFill>
                <a:latin typeface="Roboto" panose="02000000000000000000"/>
                <a:ea typeface="Roboto" panose="02000000000000000000"/>
                <a:cs typeface="Roboto" panose="02000000000000000000"/>
                <a:sym typeface="Roboto" panose="02000000000000000000"/>
              </a:rPr>
              <a:t>Searching </a:t>
            </a:r>
            <a:endParaRPr lang="en-US" sz="1200" b="1" i="0" u="none">
              <a:solidFill>
                <a:schemeClr val="dk1"/>
              </a:solidFill>
              <a:latin typeface="Roboto" panose="02000000000000000000"/>
              <a:ea typeface="Roboto" panose="02000000000000000000"/>
              <a:cs typeface="Roboto" panose="02000000000000000000"/>
              <a:sym typeface="Roboto" panose="02000000000000000000"/>
            </a:endParaRPr>
          </a:p>
          <a:p>
            <a:pPr marL="342900" marR="0" lvl="0" indent="-342900" algn="l" rtl="0">
              <a:lnSpc>
                <a:spcPct val="100000"/>
              </a:lnSpc>
              <a:spcBef>
                <a:spcPts val="240"/>
              </a:spcBef>
              <a:spcAft>
                <a:spcPts val="0"/>
              </a:spcAft>
              <a:buClr>
                <a:schemeClr val="dk1"/>
              </a:buClr>
              <a:buSzPts val="1200"/>
              <a:buFont typeface="Arial" panose="020B0604020202020204"/>
              <a:buChar char="•"/>
            </a:pPr>
            <a:r>
              <a:rPr lang="en-US" sz="1200" b="1" i="0" u="none">
                <a:solidFill>
                  <a:schemeClr val="dk1"/>
                </a:solidFill>
                <a:latin typeface="Roboto" panose="02000000000000000000"/>
                <a:ea typeface="Roboto" panose="02000000000000000000"/>
                <a:cs typeface="Roboto" panose="02000000000000000000"/>
                <a:sym typeface="Roboto" panose="02000000000000000000"/>
              </a:rPr>
              <a:t>120 in the given B-Tree.</a:t>
            </a:r>
            <a:r>
              <a:rPr lang="en-US" sz="1200" b="0" i="0" u="none">
                <a:solidFill>
                  <a:schemeClr val="dk1"/>
                </a:solidFill>
                <a:latin typeface="Roboto" panose="02000000000000000000"/>
                <a:ea typeface="Roboto" panose="02000000000000000000"/>
                <a:cs typeface="Roboto" panose="02000000000000000000"/>
                <a:sym typeface="Roboto" panose="02000000000000000000"/>
              </a:rPr>
              <a:t> </a:t>
            </a:r>
            <a:br>
              <a:rPr lang="en-US" sz="1200" b="0" i="0" u="none">
                <a:solidFill>
                  <a:schemeClr val="dk1"/>
                </a:solidFill>
                <a:latin typeface="Calibri" panose="020F0502020204030204"/>
                <a:ea typeface="Calibri" panose="020F0502020204030204"/>
                <a:cs typeface="Calibri" panose="020F0502020204030204"/>
                <a:sym typeface="Calibri" panose="020F0502020204030204"/>
              </a:rPr>
            </a:br>
            <a:r>
              <a:rPr lang="en-US" sz="1200" b="0" i="0" u="none">
                <a:solidFill>
                  <a:schemeClr val="dk1"/>
                </a:solidFill>
                <a:latin typeface="Roboto" panose="02000000000000000000"/>
                <a:ea typeface="Roboto" panose="02000000000000000000"/>
                <a:cs typeface="Roboto" panose="02000000000000000000"/>
                <a:sym typeface="Roboto" panose="02000000000000000000"/>
              </a:rPr>
              <a:t> </a:t>
            </a:r>
            <a:endParaRPr lang="en-US" sz="1200" b="0" i="0" u="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96" name="Google Shape;196;p31"/>
          <p:cNvPicPr preferRelativeResize="0"/>
          <p:nvPr/>
        </p:nvPicPr>
        <p:blipFill rotWithShape="1">
          <a:blip r:embed="rId1"/>
          <a:srcRect/>
          <a:stretch>
            <a:fillRect/>
          </a:stretch>
        </p:blipFill>
        <p:spPr>
          <a:xfrm>
            <a:off x="28575" y="9525"/>
            <a:ext cx="8377237" cy="2095500"/>
          </a:xfrm>
          <a:prstGeom prst="rect">
            <a:avLst/>
          </a:prstGeom>
          <a:noFill/>
          <a:ln>
            <a:noFill/>
          </a:ln>
        </p:spPr>
      </p:pic>
      <p:pic>
        <p:nvPicPr>
          <p:cNvPr id="197" name="Google Shape;197;p31"/>
          <p:cNvPicPr preferRelativeResize="0"/>
          <p:nvPr/>
        </p:nvPicPr>
        <p:blipFill rotWithShape="1">
          <a:blip r:embed="rId2"/>
          <a:srcRect/>
          <a:stretch>
            <a:fillRect/>
          </a:stretch>
        </p:blipFill>
        <p:spPr>
          <a:xfrm>
            <a:off x="155575" y="2343150"/>
            <a:ext cx="8229600" cy="2266950"/>
          </a:xfrm>
          <a:prstGeom prst="rect">
            <a:avLst/>
          </a:prstGeom>
          <a:noFill/>
          <a:ln>
            <a:noFill/>
          </a:ln>
        </p:spPr>
      </p:pic>
      <p:pic>
        <p:nvPicPr>
          <p:cNvPr id="198" name="Google Shape;198;p31"/>
          <p:cNvPicPr preferRelativeResize="0"/>
          <p:nvPr/>
        </p:nvPicPr>
        <p:blipFill rotWithShape="1">
          <a:blip r:embed="rId3"/>
          <a:srcRect/>
          <a:stretch>
            <a:fillRect/>
          </a:stretch>
        </p:blipFill>
        <p:spPr>
          <a:xfrm>
            <a:off x="209550" y="4610100"/>
            <a:ext cx="8196262" cy="2295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p:tgtEl>
                                          <p:spTgt spid="1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 calcmode="lin" valueType="num">
                                      <p:cBhvr additive="base">
                                        <p:cTn id="12" dur="500"/>
                                        <p:tgtEl>
                                          <p:spTgt spid="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02"/>
        <p:cNvGrpSpPr/>
        <p:nvPr/>
      </p:nvGrpSpPr>
      <p:grpSpPr>
        <a:xfrm>
          <a:off x="0" y="0"/>
          <a:ext cx="0" cy="0"/>
          <a:chOff x="0" y="0"/>
          <a:chExt cx="0" cy="0"/>
        </a:xfrm>
      </p:grpSpPr>
      <p:pic>
        <p:nvPicPr>
          <p:cNvPr id="203" name="Google Shape;203;p32"/>
          <p:cNvPicPr preferRelativeResize="0"/>
          <p:nvPr/>
        </p:nvPicPr>
        <p:blipFill rotWithShape="1">
          <a:blip r:embed="rId1"/>
          <a:srcRect/>
          <a:stretch>
            <a:fillRect/>
          </a:stretch>
        </p:blipFill>
        <p:spPr>
          <a:xfrm>
            <a:off x="38100" y="-28575"/>
            <a:ext cx="8572500" cy="3000375"/>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12748</Words>
  <Application>WPS Presentation</Application>
  <PresentationFormat>On-screen Show (4:3)</PresentationFormat>
  <Paragraphs>760</Paragraphs>
  <Slides>52</Slides>
  <Notes>49</Notes>
  <HiddenSlides>4</HiddenSlides>
  <MMClips>0</MMClips>
  <ScaleCrop>false</ScaleCrop>
  <HeadingPairs>
    <vt:vector size="8" baseType="variant">
      <vt:variant>
        <vt:lpstr>已用的字体</vt:lpstr>
      </vt:variant>
      <vt:variant>
        <vt:i4>13</vt:i4>
      </vt:variant>
      <vt:variant>
        <vt:lpstr>主题</vt:lpstr>
      </vt:variant>
      <vt:variant>
        <vt:i4>12</vt:i4>
      </vt:variant>
      <vt:variant>
        <vt:lpstr>嵌入 OLE 服务器</vt:lpstr>
      </vt:variant>
      <vt:variant>
        <vt:i4>6</vt:i4>
      </vt:variant>
      <vt:variant>
        <vt:lpstr>幻灯片标题</vt:lpstr>
      </vt:variant>
      <vt:variant>
        <vt:i4>52</vt:i4>
      </vt:variant>
    </vt:vector>
  </HeadingPairs>
  <TitlesOfParts>
    <vt:vector size="83" baseType="lpstr">
      <vt:lpstr>Arial</vt:lpstr>
      <vt:lpstr>SimSun</vt:lpstr>
      <vt:lpstr>Wingdings</vt:lpstr>
      <vt:lpstr>Arial</vt:lpstr>
      <vt:lpstr>Constantia</vt:lpstr>
      <vt:lpstr>Calibri</vt:lpstr>
      <vt:lpstr>Roboto</vt:lpstr>
      <vt:lpstr>Microsoft YaHei</vt:lpstr>
      <vt:lpstr>Arial Unicode MS</vt:lpstr>
      <vt:lpstr>Times New Roman</vt:lpstr>
      <vt:lpstr>Times</vt:lpstr>
      <vt:lpstr>Times New Roman</vt:lpstr>
      <vt:lpstr>Verdana</vt:lpstr>
      <vt:lpstr>1_Office Theme</vt:lpstr>
      <vt:lpstr>2_Office Theme</vt:lpstr>
      <vt:lpstr>6_Office Theme</vt:lpstr>
      <vt:lpstr>Office Theme</vt:lpstr>
      <vt:lpstr>3_Office Theme</vt:lpstr>
      <vt:lpstr>4_Office Theme</vt:lpstr>
      <vt:lpstr>5_Office Theme</vt:lpstr>
      <vt:lpstr>7_Office Theme</vt:lpstr>
      <vt:lpstr>8_Office Theme</vt:lpstr>
      <vt:lpstr>9_Office Theme</vt:lpstr>
      <vt:lpstr>10_Office Theme</vt:lpstr>
      <vt:lpstr>11_Office Theme</vt:lpstr>
      <vt:lpstr>Paint.Picture</vt:lpstr>
      <vt:lpstr>Paint.Picture</vt:lpstr>
      <vt:lpstr>Paint.Picture</vt:lpstr>
      <vt:lpstr>Paint.Picture</vt:lpstr>
      <vt:lpstr>Paint.Picture</vt:lpstr>
      <vt:lpstr>Paint.Picture</vt:lpstr>
      <vt:lpstr>Module 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Procedure for inserting into a B-Tree</vt:lpstr>
      <vt:lpstr>Constructing a B-tree</vt:lpstr>
      <vt:lpstr>Constructing a B-tree (contd.)</vt:lpstr>
      <vt:lpstr>Constructing a B-tree (contd.)</vt:lpstr>
      <vt:lpstr>Constructing a B-tree (contd.)</vt:lpstr>
      <vt:lpstr>Constructing a B-tree (contd.)</vt:lpstr>
      <vt:lpstr>PowerPoint 演示文稿</vt:lpstr>
      <vt:lpstr>PowerPoint 演示文稿</vt:lpstr>
      <vt:lpstr>PowerPoint 演示文稿</vt:lpstr>
      <vt:lpstr>Removal from a B-tree</vt:lpstr>
      <vt:lpstr>Removal from a B-tree</vt:lpstr>
      <vt:lpstr>Type #1: Simple leaf deletion If the key is already in a leaf node and removing it doesn’t cause that leaf node to have too few keys, then simply remove the key to be deleted. </vt:lpstr>
      <vt:lpstr>PowerPoint 演示文稿</vt:lpstr>
      <vt:lpstr>Type #3: Enough siblings If (1) or (2) lead to a leaf node containing less than the minimum number of keys then we have to look at the siblings immediately adjacent to the leaf in question:   -----If one of them has more than the min. number of keys then we can promote one of its keys to the parent and take the parent key into our lacking leaf  </vt:lpstr>
      <vt:lpstr>PowerPoint 演示文稿</vt:lpstr>
      <vt:lpstr>PowerPoint 演示文稿</vt:lpstr>
      <vt:lpstr>PowerPoint 演示文稿</vt:lpstr>
      <vt:lpstr>Type #4: Too few keys in node and its siblings  </vt:lpstr>
      <vt:lpstr>Exercise in Removal from a B-Tree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Comparison of B Tree and B+ Tree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2.1</dc:title>
  <dc:creator/>
  <cp:lastModifiedBy>INFT505-17</cp:lastModifiedBy>
  <cp:revision>25</cp:revision>
  <dcterms:created xsi:type="dcterms:W3CDTF">2022-09-30T03:07:00Z</dcterms:created>
  <dcterms:modified xsi:type="dcterms:W3CDTF">2023-10-09T05:27:15Z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31E1E700ABA2440F97A2498D735D50EB</vt:lpwstr>
  </property>
  <property fmtid="{D5CDD505-2E9C-101B-9397-08002B2CF9AE}" pid="3" name="KSOProductBuildVer">
    <vt:lpwstr>1033-12.2.0.13266</vt:lpwstr>
  </property>
</Properties>
</file>